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.jpg"/>
  <Default Extension="wdp" ContentType="image/vnd.ms-photo"/>
  <Default Extension="png" ContentType="image/png"/>
  <Default Extension="rels" ContentType="application/vnd.openxmlformats-package.relationships+xml"/>
  <Override PartName="/customXml/itemProps71.xml" ContentType="application/vnd.openxmlformats-officedocument.customXml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fonts/font1.fntdata" ContentType="application/x-fontdata"/>
  <Override PartName="/ppt/fonts/font10.fntdata" ContentType="application/x-fontdata"/>
  <Override PartName="/ppt/fonts/font11.fntdata" ContentType="application/x-fontdata"/>
  <Override PartName="/ppt/fonts/font12.fntdata" ContentType="application/x-fontdata"/>
  <Override PartName="/ppt/fonts/font13.fntdata" ContentType="application/x-fontdata"/>
  <Override PartName="/ppt/fonts/font14.fntdata" ContentType="application/x-fontdata"/>
  <Override PartName="/ppt/fonts/font15.fntdata" ContentType="application/x-fontdata"/>
  <Override PartName="/ppt/fonts/font16.fntdata" ContentType="application/x-fontdata"/>
  <Override PartName="/ppt/fonts/font17.fntdata" ContentType="application/x-fontdata"/>
  <Override PartName="/ppt/fonts/font18.fntdata" ContentType="application/x-fontdata"/>
  <Override PartName="/ppt/fonts/font19.fntdata" ContentType="application/x-fontdata"/>
  <Override PartName="/ppt/fonts/font2.fntdata" ContentType="application/x-fontdata"/>
  <Override PartName="/ppt/fonts/font20.fntdata" ContentType="application/x-fontdata"/>
  <Override PartName="/ppt/fonts/font21.fntdata" ContentType="application/x-fontdata"/>
  <Override PartName="/ppt/fonts/font22.fntdata" ContentType="application/x-fontdata"/>
  <Override PartName="/ppt/fonts/font23.fntdata" ContentType="application/x-fontdata"/>
  <Override PartName="/ppt/fonts/font24.fntdata" ContentType="application/x-fontdata"/>
  <Override PartName="/ppt/fonts/font25.fntdata" ContentType="application/x-fontdata"/>
  <Override PartName="/ppt/fonts/font26.fntdata" ContentType="application/x-fontdata"/>
  <Override PartName="/ppt/fonts/font27.fntdata" ContentType="application/x-fontdata"/>
  <Override PartName="/ppt/fonts/font28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handoutMasters/handoutMaster1.xml" ContentType="application/vnd.openxmlformats-officedocument.presentationml.handoutMaster+xml"/>
  <Override PartName="/ppt/media/image38.svg" ContentType="image/svg+xml"/>
  <Override PartName="/ppt/media/image41.svg" ContentType="image/svg+xml"/>
  <Override PartName="/ppt/media/image67.svg" ContentType="image/svg+xml"/>
  <Override PartName="/ppt/media/image69.svg" ContentType="image/svg+xml"/>
  <Override PartName="/ppt/media/image71.svg" ContentType="image/svg+xml"/>
  <Override PartName="/ppt/media/image74.svg" ContentType="image/svg+xml"/>
  <Override PartName="/ppt/media/image79.svg" ContentType="image/svg+xml"/>
  <Override PartName="/ppt/media/image88.svg" ContentType="image/svg+xml"/>
  <Override PartName="/ppt/media/image90.svg" ContentType="image/svg+xml"/>
  <Override PartName="/ppt/media/image91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2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4"/>
  </p:notesMasterIdLst>
  <p:handoutMasterIdLst>
    <p:handoutMasterId r:id="rId28"/>
  </p:handoutMasterIdLst>
  <p:sldIdLst>
    <p:sldId id="267" r:id="rId3"/>
    <p:sldId id="289" r:id="rId5"/>
    <p:sldId id="297" r:id="rId6"/>
    <p:sldId id="269" r:id="rId7"/>
    <p:sldId id="294" r:id="rId8"/>
    <p:sldId id="271" r:id="rId9"/>
    <p:sldId id="292" r:id="rId10"/>
    <p:sldId id="293" r:id="rId11"/>
    <p:sldId id="273" r:id="rId12"/>
    <p:sldId id="274" r:id="rId13"/>
    <p:sldId id="298" r:id="rId14"/>
    <p:sldId id="299" r:id="rId15"/>
    <p:sldId id="302" r:id="rId16"/>
    <p:sldId id="275" r:id="rId17"/>
    <p:sldId id="279" r:id="rId18"/>
    <p:sldId id="303" r:id="rId19"/>
    <p:sldId id="304" r:id="rId20"/>
    <p:sldId id="281" r:id="rId21"/>
    <p:sldId id="278" r:id="rId22"/>
    <p:sldId id="335" r:id="rId23"/>
    <p:sldId id="334" r:id="rId24"/>
    <p:sldId id="329" r:id="rId25"/>
    <p:sldId id="283" r:id="rId26"/>
    <p:sldId id="320" r:id="rId27"/>
  </p:sldIdLst>
  <p:sldSz cx="12192000" cy="6858000"/>
  <p:notesSz cx="6858000" cy="9144000"/>
  <p:embeddedFontLst>
    <p:embeddedFont>
      <p:font typeface="Montserrat" panose="020F0502020204030204"/>
      <p:regular r:id="rId35"/>
      <p:bold r:id="rId36"/>
      <p:italic r:id="rId37"/>
      <p:boldItalic r:id="rId38"/>
    </p:embeddedFont>
    <p:embeddedFont>
      <p:font typeface="Century Gothic" panose="020B0502020202020204" pitchFamily="34" charset="0"/>
      <p:regular r:id="rId39"/>
      <p:bold r:id="rId40"/>
      <p:italic r:id="rId41"/>
      <p:boldItalic r:id="rId42"/>
    </p:embeddedFont>
    <p:embeddedFont>
      <p:font typeface="Segoe UI Black" panose="020B0A02040204020203" pitchFamily="34" charset="0"/>
      <p:bold r:id="rId43"/>
    </p:embeddedFont>
    <p:embeddedFont>
      <p:font typeface="阿里巴巴普惠体 2.0 45 Light" panose="00020600040101010101" charset="-122"/>
      <p:regular r:id="rId44"/>
    </p:embeddedFont>
    <p:embeddedFont>
      <p:font typeface="阿里巴巴普惠体 2.0 35 Thin" panose="00020600040101010101" charset="-122"/>
      <p:regular r:id="rId45"/>
    </p:embeddedFont>
    <p:embeddedFont>
      <p:font typeface="Roboto" panose="02000000000000000000" pitchFamily="2" charset="0"/>
      <p:regular r:id="rId46"/>
      <p:bold r:id="rId47"/>
      <p:italic r:id="rId48"/>
      <p:boldItalic r:id="rId49"/>
    </p:embeddedFont>
    <p:embeddedFont>
      <p:font typeface="Snell Roundhand Regular" panose="02000603080000090004" charset="0"/>
      <p:regular r:id="rId50"/>
      <p:bold r:id="rId51"/>
      <p:boldItalic r:id="rId52"/>
    </p:embeddedFont>
    <p:embeddedFont>
      <p:font typeface="Arial Black" panose="020B0A04020102020204" charset="0"/>
      <p:bold r:id="rId53"/>
    </p:embeddedFont>
    <p:embeddedFont>
      <p:font typeface="Calibri" panose="020F0502020204030204" charset="0"/>
      <p:regular r:id="rId54"/>
      <p:bold r:id="rId55"/>
      <p:italic r:id="rId56"/>
      <p:boldItalic r:id="rId57"/>
    </p:embeddedFont>
    <p:embeddedFont>
      <p:font typeface="微软雅黑" panose="020B0503020204020204" charset="-122"/>
      <p:regular r:id="rId58"/>
    </p:embeddedFont>
    <p:embeddedFont>
      <p:font typeface="阿里巴巴普惠体 2.0 65 Medium" panose="00020600040101010101" pitchFamily="18" charset="-122"/>
      <p:regular r:id="rId59"/>
    </p:embeddedFont>
    <p:embeddedFont>
      <p:font typeface="阿里巴巴普惠体 2.0 75 SemiBold" panose="00020600040101010101" charset="-122"/>
      <p:bold r:id="rId60"/>
    </p:embeddedFont>
    <p:embeddedFont>
      <p:font typeface="阿里巴巴普惠体 2.0 105 Heavy" panose="00020600040101010101" pitchFamily="18" charset="-122"/>
      <p:bold r:id="rId61"/>
    </p:embeddedFont>
    <p:embeddedFont>
      <p:font typeface="阿里巴巴普惠体 Medium" panose="00020600040101010101" charset="-122"/>
      <p:regular r:id="rId62"/>
    </p:embeddedFont>
  </p:embeddedFontLst>
  <p:custDataLst>
    <p:tags r:id="rId63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35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ekdoegi" initials="r" lastIdx="0" clrIdx="0"/>
  <p:cmAuthor id="2" name="WPS" initials="W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D7AA3"/>
    <a:srgbClr val="FE630D"/>
    <a:srgbClr val="E25B21"/>
    <a:srgbClr val="5B9BD5"/>
    <a:srgbClr val="527D9F"/>
    <a:srgbClr val="303030"/>
    <a:srgbClr val="595959"/>
    <a:srgbClr val="4D6B83"/>
    <a:srgbClr val="254967"/>
    <a:srgbClr val="8FCE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 autoAdjust="0"/>
    <p:restoredTop sz="93530" autoAdjust="0"/>
  </p:normalViewPr>
  <p:slideViewPr>
    <p:cSldViewPr snapToGrid="0" showGuides="1">
      <p:cViewPr varScale="1">
        <p:scale>
          <a:sx n="50" d="100"/>
          <a:sy n="50" d="100"/>
        </p:scale>
        <p:origin x="755" y="16"/>
      </p:cViewPr>
      <p:guideLst>
        <p:guide orient="horz" pos="2160"/>
        <p:guide pos="3835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18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3" Type="http://schemas.openxmlformats.org/officeDocument/2006/relationships/tags" Target="tags/tag72.xml"/><Relationship Id="rId62" Type="http://schemas.openxmlformats.org/officeDocument/2006/relationships/font" Target="fonts/font28.fntdata"/><Relationship Id="rId61" Type="http://schemas.openxmlformats.org/officeDocument/2006/relationships/font" Target="fonts/font27.fntdata"/><Relationship Id="rId60" Type="http://schemas.openxmlformats.org/officeDocument/2006/relationships/font" Target="fonts/font26.fntdata"/><Relationship Id="rId6" Type="http://schemas.openxmlformats.org/officeDocument/2006/relationships/slide" Target="slides/slide3.xml"/><Relationship Id="rId59" Type="http://schemas.openxmlformats.org/officeDocument/2006/relationships/font" Target="fonts/font25.fntdata"/><Relationship Id="rId58" Type="http://schemas.openxmlformats.org/officeDocument/2006/relationships/font" Target="fonts/font24.fntdata"/><Relationship Id="rId57" Type="http://schemas.openxmlformats.org/officeDocument/2006/relationships/font" Target="fonts/font23.fntdata"/><Relationship Id="rId56" Type="http://schemas.openxmlformats.org/officeDocument/2006/relationships/font" Target="fonts/font22.fntdata"/><Relationship Id="rId55" Type="http://schemas.openxmlformats.org/officeDocument/2006/relationships/font" Target="fonts/font21.fntdata"/><Relationship Id="rId54" Type="http://schemas.openxmlformats.org/officeDocument/2006/relationships/font" Target="fonts/font20.fntdata"/><Relationship Id="rId53" Type="http://schemas.openxmlformats.org/officeDocument/2006/relationships/font" Target="fonts/font19.fntdata"/><Relationship Id="rId52" Type="http://schemas.openxmlformats.org/officeDocument/2006/relationships/font" Target="fonts/font18.fntdata"/><Relationship Id="rId51" Type="http://schemas.openxmlformats.org/officeDocument/2006/relationships/font" Target="fonts/font17.fntdata"/><Relationship Id="rId50" Type="http://schemas.openxmlformats.org/officeDocument/2006/relationships/font" Target="fonts/font16.fntdata"/><Relationship Id="rId5" Type="http://schemas.openxmlformats.org/officeDocument/2006/relationships/slide" Target="slides/slide2.xml"/><Relationship Id="rId49" Type="http://schemas.openxmlformats.org/officeDocument/2006/relationships/font" Target="fonts/font15.fntdata"/><Relationship Id="rId48" Type="http://schemas.openxmlformats.org/officeDocument/2006/relationships/font" Target="fonts/font14.fntdata"/><Relationship Id="rId47" Type="http://schemas.openxmlformats.org/officeDocument/2006/relationships/font" Target="fonts/font13.fntdata"/><Relationship Id="rId46" Type="http://schemas.openxmlformats.org/officeDocument/2006/relationships/font" Target="fonts/font12.fntdata"/><Relationship Id="rId45" Type="http://schemas.openxmlformats.org/officeDocument/2006/relationships/font" Target="fonts/font11.fntdata"/><Relationship Id="rId44" Type="http://schemas.openxmlformats.org/officeDocument/2006/relationships/font" Target="fonts/font10.fntdata"/><Relationship Id="rId43" Type="http://schemas.openxmlformats.org/officeDocument/2006/relationships/font" Target="fonts/font9.fntdata"/><Relationship Id="rId42" Type="http://schemas.openxmlformats.org/officeDocument/2006/relationships/font" Target="fonts/font8.fntdata"/><Relationship Id="rId41" Type="http://schemas.openxmlformats.org/officeDocument/2006/relationships/font" Target="fonts/font7.fntdata"/><Relationship Id="rId40" Type="http://schemas.openxmlformats.org/officeDocument/2006/relationships/font" Target="fonts/font6.fntdata"/><Relationship Id="rId4" Type="http://schemas.openxmlformats.org/officeDocument/2006/relationships/notesMaster" Target="notesMasters/notesMaster1.xml"/><Relationship Id="rId39" Type="http://schemas.openxmlformats.org/officeDocument/2006/relationships/font" Target="fonts/font5.fntdata"/><Relationship Id="rId38" Type="http://schemas.openxmlformats.org/officeDocument/2006/relationships/font" Target="fonts/font4.fntdata"/><Relationship Id="rId37" Type="http://schemas.openxmlformats.org/officeDocument/2006/relationships/font" Target="fonts/font3.fntdata"/><Relationship Id="rId36" Type="http://schemas.openxmlformats.org/officeDocument/2006/relationships/font" Target="fonts/font2.fntdata"/><Relationship Id="rId35" Type="http://schemas.openxmlformats.org/officeDocument/2006/relationships/font" Target="fonts/font1.fntdata"/><Relationship Id="rId34" Type="http://schemas.openxmlformats.org/officeDocument/2006/relationships/customXml" Target="../customXml/item1.xml"/><Relationship Id="rId33" Type="http://schemas.openxmlformats.org/officeDocument/2006/relationships/customXmlProps" Target="../customXml/itemProps71.xml"/><Relationship Id="rId32" Type="http://schemas.openxmlformats.org/officeDocument/2006/relationships/commentAuthors" Target="commentAuthors.xml"/><Relationship Id="rId31" Type="http://schemas.openxmlformats.org/officeDocument/2006/relationships/tableStyles" Target="tableStyles.xml"/><Relationship Id="rId30" Type="http://schemas.openxmlformats.org/officeDocument/2006/relationships/viewProps" Target="viewProps.xml"/><Relationship Id="rId3" Type="http://schemas.openxmlformats.org/officeDocument/2006/relationships/slide" Target="slides/slide1.xml"/><Relationship Id="rId29" Type="http://schemas.openxmlformats.org/officeDocument/2006/relationships/presProps" Target="presProps.xml"/><Relationship Id="rId28" Type="http://schemas.openxmlformats.org/officeDocument/2006/relationships/handoutMaster" Target="handoutMasters/handoutMaster1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796AF5-6013-4F20-9380-AD90594BEF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4AF83C-276A-42CD-A937-B02C3E6752B5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r>
              <a:rPr lang="en-US" altLang="zh-CN">
                <a:solidFill>
                  <a:schemeClr val="bg1"/>
                </a:solidFill>
                <a:sym typeface="+mn-ea"/>
              </a:rPr>
              <a:t>For two consecutive years, Zhejiang has achieved a “grand slam” across all five rankings of China’s Top 500 Private Enterprises.</a:t>
            </a:r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科研经费：约等于</a:t>
            </a:r>
            <a:r>
              <a:rPr lang="en-US" altLang="zh-CN"/>
              <a:t>1.26B</a:t>
            </a:r>
            <a:r>
              <a:rPr lang="zh-CN" altLang="en-US"/>
              <a:t>美元</a:t>
            </a:r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AF83C-276A-42CD-A937-B02C3E6752B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AF83C-276A-42CD-A937-B02C3E6752B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C4595-8EB0-4137-B3BF-BB4D05D6FB8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9DC8A-C54C-42A1-9EA8-EFABBF44E75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5496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84A9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C4595-8EB0-4137-B3BF-BB4D05D6FB82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9DC8A-C54C-42A1-9EA8-EFABBF44E75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C4595-8EB0-4137-B3BF-BB4D05D6FB8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9DC8A-C54C-42A1-9EA8-EFABBF44E75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C4595-8EB0-4137-B3BF-BB4D05D6FB82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9DC8A-C54C-42A1-9EA8-EFABBF44E75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C4595-8EB0-4137-B3BF-BB4D05D6FB8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9DC8A-C54C-42A1-9EA8-EFABBF44E75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C4595-8EB0-4137-B3BF-BB4D05D6FB8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9DC8A-C54C-42A1-9EA8-EFABBF44E75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C4595-8EB0-4137-B3BF-BB4D05D6FB8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9DC8A-C54C-42A1-9EA8-EFABBF44E75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C4595-8EB0-4137-B3BF-BB4D05D6FB8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9DC8A-C54C-42A1-9EA8-EFABBF44E75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Picture Placeholder 2"/>
          <p:cNvSpPr>
            <a:spLocks noGrp="1"/>
          </p:cNvSpPr>
          <p:nvPr>
            <p:ph type="pic" sz="quarter" idx="21"/>
          </p:nvPr>
        </p:nvSpPr>
        <p:spPr>
          <a:xfrm>
            <a:off x="4673600" y="0"/>
            <a:ext cx="3759200" cy="3429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/>
        </p:txBody>
      </p:sp>
      <p:sp>
        <p:nvSpPr>
          <p:cNvPr id="123" name="Picture Placeholder 2"/>
          <p:cNvSpPr>
            <a:spLocks noGrp="1"/>
          </p:cNvSpPr>
          <p:nvPr>
            <p:ph type="pic" sz="quarter" idx="22"/>
          </p:nvPr>
        </p:nvSpPr>
        <p:spPr>
          <a:xfrm>
            <a:off x="4673600" y="3429000"/>
            <a:ext cx="3759200" cy="3429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/>
        </p:txBody>
      </p:sp>
      <p:sp>
        <p:nvSpPr>
          <p:cNvPr id="124" name="Picture Placeholder 2"/>
          <p:cNvSpPr>
            <a:spLocks noGrp="1"/>
          </p:cNvSpPr>
          <p:nvPr>
            <p:ph type="pic" sz="quarter" idx="23"/>
          </p:nvPr>
        </p:nvSpPr>
        <p:spPr>
          <a:xfrm>
            <a:off x="8432800" y="0"/>
            <a:ext cx="3759200" cy="3429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/>
        </p:txBody>
      </p:sp>
      <p:sp>
        <p:nvSpPr>
          <p:cNvPr id="125" name="Picture Placeholder 2"/>
          <p:cNvSpPr>
            <a:spLocks noGrp="1"/>
          </p:cNvSpPr>
          <p:nvPr>
            <p:ph type="pic" sz="quarter" idx="24"/>
          </p:nvPr>
        </p:nvSpPr>
        <p:spPr>
          <a:xfrm>
            <a:off x="8432800" y="3429000"/>
            <a:ext cx="3759200" cy="3429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/>
        </p:txBody>
      </p:sp>
      <p:sp>
        <p:nvSpPr>
          <p:cNvPr id="126" name="在此输入您的标题内容"/>
          <p:cNvSpPr txBox="1">
            <a:spLocks noGrp="1"/>
          </p:cNvSpPr>
          <p:nvPr>
            <p:ph type="title" hasCustomPrompt="1"/>
          </p:nvPr>
        </p:nvSpPr>
        <p:spPr>
          <a:xfrm>
            <a:off x="978667" y="1384300"/>
            <a:ext cx="3504433" cy="2603500"/>
          </a:xfrm>
          <a:prstGeom prst="rect">
            <a:avLst/>
          </a:prstGeom>
        </p:spPr>
        <p:txBody>
          <a:bodyPr lIns="46990" tIns="46990" rIns="46990" bIns="46990"/>
          <a:lstStyle>
            <a:lvl1pPr>
              <a:lnSpc>
                <a:spcPct val="90000"/>
              </a:lnSpc>
              <a:defRPr sz="4000" b="0" spc="-150">
                <a:solidFill>
                  <a:srgbClr val="404040"/>
                </a:solidFill>
                <a:latin typeface="Montserrat" panose="020F0502020204030204"/>
                <a:ea typeface="Montserrat" panose="020F0502020204030204"/>
                <a:cs typeface="Montserrat" panose="020F0502020204030204"/>
                <a:sym typeface="Montserrat" panose="020F0502020204030204"/>
              </a:defRPr>
            </a:lvl1pPr>
          </a:lstStyle>
          <a:p>
            <a:r>
              <a:t>在此输入您的标题内容</a:t>
            </a:r>
          </a:p>
        </p:txBody>
      </p:sp>
      <p:sp>
        <p:nvSpPr>
          <p:cNvPr id="127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5892800" y="6172200"/>
            <a:ext cx="2844800" cy="36830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5C4595-8EB0-4137-B3BF-BB4D05D6FB8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49DC8A-C54C-42A1-9EA8-EFABBF44E75E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microsoft.com/office/2007/relationships/hdphoto" Target="../media/image4.wdp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2.xml"/><Relationship Id="rId6" Type="http://schemas.openxmlformats.org/officeDocument/2006/relationships/slideLayout" Target="../slideLayouts/slideLayout3.xml"/><Relationship Id="rId5" Type="http://schemas.openxmlformats.org/officeDocument/2006/relationships/image" Target="../media/image10.jpe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3.xml"/><Relationship Id="rId8" Type="http://schemas.openxmlformats.org/officeDocument/2006/relationships/image" Target="../media/image18.png"/><Relationship Id="rId7" Type="http://schemas.openxmlformats.org/officeDocument/2006/relationships/image" Target="../media/image17.jpeg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0" Type="http://schemas.openxmlformats.org/officeDocument/2006/relationships/notesSlide" Target="../notesSlides/notesSlide3.xml"/><Relationship Id="rId1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3.xml"/><Relationship Id="rId4" Type="http://schemas.openxmlformats.org/officeDocument/2006/relationships/image" Target="../media/image25.jpeg"/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7.xml"/><Relationship Id="rId4" Type="http://schemas.openxmlformats.org/officeDocument/2006/relationships/slideLayout" Target="../slideLayouts/slideLayout3.xml"/><Relationship Id="rId3" Type="http://schemas.openxmlformats.org/officeDocument/2006/relationships/tags" Target="../tags/tag1.xml"/><Relationship Id="rId2" Type="http://schemas.openxmlformats.org/officeDocument/2006/relationships/image" Target="../media/image28.jpeg"/><Relationship Id="rId1" Type="http://schemas.openxmlformats.org/officeDocument/2006/relationships/image" Target="../media/image27.jpeg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tags" Target="../tags/tag3.xml"/><Relationship Id="rId8" Type="http://schemas.openxmlformats.org/officeDocument/2006/relationships/tags" Target="../tags/tag2.xml"/><Relationship Id="rId7" Type="http://schemas.openxmlformats.org/officeDocument/2006/relationships/image" Target="../media/image35.png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2" Type="http://schemas.openxmlformats.org/officeDocument/2006/relationships/notesSlide" Target="../notesSlides/notesSlide8.xml"/><Relationship Id="rId11" Type="http://schemas.openxmlformats.org/officeDocument/2006/relationships/slideLayout" Target="../slideLayouts/slideLayout3.xml"/><Relationship Id="rId10" Type="http://schemas.openxmlformats.org/officeDocument/2006/relationships/tags" Target="../tags/tag4.xml"/><Relationship Id="rId1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36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.xml"/><Relationship Id="rId7" Type="http://schemas.openxmlformats.org/officeDocument/2006/relationships/image" Target="../media/image42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png"/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tags" Target="../tags/tag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43.jpeg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tags" Target="../tags/tag13.xml"/><Relationship Id="rId8" Type="http://schemas.openxmlformats.org/officeDocument/2006/relationships/tags" Target="../tags/tag12.xml"/><Relationship Id="rId7" Type="http://schemas.openxmlformats.org/officeDocument/2006/relationships/tags" Target="../tags/tag11.xml"/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7" Type="http://schemas.openxmlformats.org/officeDocument/2006/relationships/slideLayout" Target="../slideLayouts/slideLayout3.xml"/><Relationship Id="rId36" Type="http://schemas.openxmlformats.org/officeDocument/2006/relationships/tags" Target="../tags/tag34.xml"/><Relationship Id="rId35" Type="http://schemas.openxmlformats.org/officeDocument/2006/relationships/tags" Target="../tags/tag33.xml"/><Relationship Id="rId34" Type="http://schemas.openxmlformats.org/officeDocument/2006/relationships/tags" Target="../tags/tag32.xml"/><Relationship Id="rId33" Type="http://schemas.openxmlformats.org/officeDocument/2006/relationships/image" Target="../media/image50.jpeg"/><Relationship Id="rId32" Type="http://schemas.openxmlformats.org/officeDocument/2006/relationships/tags" Target="../tags/tag31.xml"/><Relationship Id="rId31" Type="http://schemas.openxmlformats.org/officeDocument/2006/relationships/tags" Target="../tags/tag30.xml"/><Relationship Id="rId30" Type="http://schemas.openxmlformats.org/officeDocument/2006/relationships/tags" Target="../tags/tag29.xml"/><Relationship Id="rId3" Type="http://schemas.openxmlformats.org/officeDocument/2006/relationships/tags" Target="../tags/tag7.xml"/><Relationship Id="rId29" Type="http://schemas.openxmlformats.org/officeDocument/2006/relationships/tags" Target="../tags/tag28.xml"/><Relationship Id="rId28" Type="http://schemas.openxmlformats.org/officeDocument/2006/relationships/image" Target="../media/image49.jpeg"/><Relationship Id="rId27" Type="http://schemas.openxmlformats.org/officeDocument/2006/relationships/tags" Target="../tags/tag27.xml"/><Relationship Id="rId26" Type="http://schemas.openxmlformats.org/officeDocument/2006/relationships/tags" Target="../tags/tag26.xml"/><Relationship Id="rId25" Type="http://schemas.openxmlformats.org/officeDocument/2006/relationships/tags" Target="../tags/tag25.xml"/><Relationship Id="rId24" Type="http://schemas.openxmlformats.org/officeDocument/2006/relationships/tags" Target="../tags/tag24.xml"/><Relationship Id="rId23" Type="http://schemas.openxmlformats.org/officeDocument/2006/relationships/image" Target="../media/image48.png"/><Relationship Id="rId22" Type="http://schemas.openxmlformats.org/officeDocument/2006/relationships/tags" Target="../tags/tag23.xml"/><Relationship Id="rId21" Type="http://schemas.openxmlformats.org/officeDocument/2006/relationships/tags" Target="../tags/tag22.xml"/><Relationship Id="rId20" Type="http://schemas.openxmlformats.org/officeDocument/2006/relationships/tags" Target="../tags/tag21.xml"/><Relationship Id="rId2" Type="http://schemas.openxmlformats.org/officeDocument/2006/relationships/tags" Target="../tags/tag6.xml"/><Relationship Id="rId19" Type="http://schemas.openxmlformats.org/officeDocument/2006/relationships/tags" Target="../tags/tag20.xml"/><Relationship Id="rId18" Type="http://schemas.openxmlformats.org/officeDocument/2006/relationships/image" Target="../media/image47.jpeg"/><Relationship Id="rId17" Type="http://schemas.openxmlformats.org/officeDocument/2006/relationships/tags" Target="../tags/tag19.xml"/><Relationship Id="rId16" Type="http://schemas.openxmlformats.org/officeDocument/2006/relationships/tags" Target="../tags/tag18.xml"/><Relationship Id="rId15" Type="http://schemas.openxmlformats.org/officeDocument/2006/relationships/tags" Target="../tags/tag17.xml"/><Relationship Id="rId14" Type="http://schemas.openxmlformats.org/officeDocument/2006/relationships/tags" Target="../tags/tag16.xml"/><Relationship Id="rId13" Type="http://schemas.microsoft.com/office/2007/relationships/hdphoto" Target="../media/image46.wdp"/><Relationship Id="rId12" Type="http://schemas.openxmlformats.org/officeDocument/2006/relationships/image" Target="../media/image45.png"/><Relationship Id="rId11" Type="http://schemas.openxmlformats.org/officeDocument/2006/relationships/tags" Target="../tags/tag15.xml"/><Relationship Id="rId10" Type="http://schemas.openxmlformats.org/officeDocument/2006/relationships/tags" Target="../tags/tag14.xml"/><Relationship Id="rId1" Type="http://schemas.openxmlformats.org/officeDocument/2006/relationships/image" Target="../media/image4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51.jpeg"/></Relationships>
</file>

<file path=ppt/slides/_rels/slide16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3.xml"/><Relationship Id="rId6" Type="http://schemas.openxmlformats.org/officeDocument/2006/relationships/image" Target="../media/image57.jpeg"/><Relationship Id="rId5" Type="http://schemas.openxmlformats.org/officeDocument/2006/relationships/image" Target="../media/image56.jpeg"/><Relationship Id="rId4" Type="http://schemas.openxmlformats.org/officeDocument/2006/relationships/image" Target="../media/image55.jpeg"/><Relationship Id="rId3" Type="http://schemas.openxmlformats.org/officeDocument/2006/relationships/image" Target="../media/image54.jpeg"/><Relationship Id="rId2" Type="http://schemas.openxmlformats.org/officeDocument/2006/relationships/image" Target="../media/image53.png"/><Relationship Id="rId1" Type="http://schemas.openxmlformats.org/officeDocument/2006/relationships/image" Target="../media/image5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58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59.jpeg"/></Relationships>
</file>

<file path=ppt/slides/_rels/slide19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2.xml"/><Relationship Id="rId6" Type="http://schemas.openxmlformats.org/officeDocument/2006/relationships/slideLayout" Target="../slideLayouts/slideLayout3.xml"/><Relationship Id="rId5" Type="http://schemas.openxmlformats.org/officeDocument/2006/relationships/image" Target="../media/image64.jpeg"/><Relationship Id="rId4" Type="http://schemas.openxmlformats.org/officeDocument/2006/relationships/image" Target="../media/image63.jpeg"/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image" Target="../media/image60.jpeg"/></Relationships>
</file>

<file path=ppt/slides/_rels/slide20.xml.rels><?xml version="1.0" encoding="UTF-8" standalone="yes"?>
<Relationships xmlns="http://schemas.openxmlformats.org/package/2006/relationships"><Relationship Id="rId9" Type="http://schemas.openxmlformats.org/officeDocument/2006/relationships/image" Target="../media/image70.png"/><Relationship Id="rId8" Type="http://schemas.openxmlformats.org/officeDocument/2006/relationships/tags" Target="../tags/tag37.xml"/><Relationship Id="rId7" Type="http://schemas.openxmlformats.org/officeDocument/2006/relationships/image" Target="../media/image69.svg"/><Relationship Id="rId6" Type="http://schemas.openxmlformats.org/officeDocument/2006/relationships/image" Target="../media/image68.png"/><Relationship Id="rId5" Type="http://schemas.openxmlformats.org/officeDocument/2006/relationships/image" Target="../media/image67.svg"/><Relationship Id="rId4" Type="http://schemas.openxmlformats.org/officeDocument/2006/relationships/image" Target="../media/image66.png"/><Relationship Id="rId3" Type="http://schemas.openxmlformats.org/officeDocument/2006/relationships/tags" Target="../tags/tag36.xml"/><Relationship Id="rId2" Type="http://schemas.openxmlformats.org/officeDocument/2006/relationships/tags" Target="../tags/tag35.xml"/><Relationship Id="rId14" Type="http://schemas.openxmlformats.org/officeDocument/2006/relationships/notesSlide" Target="../notesSlides/notesSlide13.xml"/><Relationship Id="rId13" Type="http://schemas.openxmlformats.org/officeDocument/2006/relationships/slideLayout" Target="../slideLayouts/slideLayout3.xml"/><Relationship Id="rId12" Type="http://schemas.openxmlformats.org/officeDocument/2006/relationships/tags" Target="../tags/tag39.xml"/><Relationship Id="rId11" Type="http://schemas.openxmlformats.org/officeDocument/2006/relationships/tags" Target="../tags/tag38.xml"/><Relationship Id="rId10" Type="http://schemas.openxmlformats.org/officeDocument/2006/relationships/image" Target="../media/image71.svg"/><Relationship Id="rId1" Type="http://schemas.openxmlformats.org/officeDocument/2006/relationships/image" Target="../media/image65.jpeg"/></Relationships>
</file>

<file path=ppt/slides/_rels/slide21.xml.rels><?xml version="1.0" encoding="UTF-8" standalone="yes"?>
<Relationships xmlns="http://schemas.openxmlformats.org/package/2006/relationships"><Relationship Id="rId9" Type="http://schemas.openxmlformats.org/officeDocument/2006/relationships/image" Target="../media/image75.jpeg"/><Relationship Id="rId8" Type="http://schemas.openxmlformats.org/officeDocument/2006/relationships/tags" Target="../tags/tag44.xml"/><Relationship Id="rId7" Type="http://schemas.openxmlformats.org/officeDocument/2006/relationships/tags" Target="../tags/tag43.xml"/><Relationship Id="rId6" Type="http://schemas.openxmlformats.org/officeDocument/2006/relationships/tags" Target="../tags/tag42.xml"/><Relationship Id="rId5" Type="http://schemas.openxmlformats.org/officeDocument/2006/relationships/tags" Target="../tags/tag41.xml"/><Relationship Id="rId4" Type="http://schemas.openxmlformats.org/officeDocument/2006/relationships/tags" Target="../tags/tag40.xml"/><Relationship Id="rId3" Type="http://schemas.openxmlformats.org/officeDocument/2006/relationships/image" Target="../media/image74.svg"/><Relationship Id="rId22" Type="http://schemas.openxmlformats.org/officeDocument/2006/relationships/slideLayout" Target="../slideLayouts/slideLayout7.xml"/><Relationship Id="rId21" Type="http://schemas.openxmlformats.org/officeDocument/2006/relationships/image" Target="../media/image84.jpeg"/><Relationship Id="rId20" Type="http://schemas.openxmlformats.org/officeDocument/2006/relationships/image" Target="../media/image83.jpeg"/><Relationship Id="rId2" Type="http://schemas.openxmlformats.org/officeDocument/2006/relationships/image" Target="../media/image73.png"/><Relationship Id="rId19" Type="http://schemas.openxmlformats.org/officeDocument/2006/relationships/image" Target="../media/image82.jpeg"/><Relationship Id="rId18" Type="http://schemas.openxmlformats.org/officeDocument/2006/relationships/image" Target="../media/image81.jpeg"/><Relationship Id="rId17" Type="http://schemas.openxmlformats.org/officeDocument/2006/relationships/image" Target="../media/image80.jpeg"/><Relationship Id="rId16" Type="http://schemas.openxmlformats.org/officeDocument/2006/relationships/image" Target="../media/image79.svg"/><Relationship Id="rId15" Type="http://schemas.openxmlformats.org/officeDocument/2006/relationships/image" Target="../media/image78.png"/><Relationship Id="rId14" Type="http://schemas.openxmlformats.org/officeDocument/2006/relationships/image" Target="../media/image77.jpeg"/><Relationship Id="rId13" Type="http://schemas.openxmlformats.org/officeDocument/2006/relationships/image" Target="../media/image76.jpeg"/><Relationship Id="rId12" Type="http://schemas.openxmlformats.org/officeDocument/2006/relationships/tags" Target="../tags/tag47.xml"/><Relationship Id="rId11" Type="http://schemas.openxmlformats.org/officeDocument/2006/relationships/tags" Target="../tags/tag46.xml"/><Relationship Id="rId10" Type="http://schemas.openxmlformats.org/officeDocument/2006/relationships/tags" Target="../tags/tag45.xml"/><Relationship Id="rId1" Type="http://schemas.openxmlformats.org/officeDocument/2006/relationships/image" Target="../media/image72.jpeg"/></Relationships>
</file>

<file path=ppt/slides/_rels/slide22.xml.rels><?xml version="1.0" encoding="UTF-8" standalone="yes"?>
<Relationships xmlns="http://schemas.openxmlformats.org/package/2006/relationships"><Relationship Id="rId9" Type="http://schemas.openxmlformats.org/officeDocument/2006/relationships/image" Target="../media/image87.png"/><Relationship Id="rId8" Type="http://schemas.openxmlformats.org/officeDocument/2006/relationships/tags" Target="../tags/tag53.xml"/><Relationship Id="rId7" Type="http://schemas.openxmlformats.org/officeDocument/2006/relationships/tags" Target="../tags/tag52.xml"/><Relationship Id="rId6" Type="http://schemas.openxmlformats.org/officeDocument/2006/relationships/tags" Target="../tags/tag51.xml"/><Relationship Id="rId5" Type="http://schemas.openxmlformats.org/officeDocument/2006/relationships/tags" Target="../tags/tag50.xml"/><Relationship Id="rId4" Type="http://schemas.openxmlformats.org/officeDocument/2006/relationships/tags" Target="../tags/tag49.xml"/><Relationship Id="rId3" Type="http://schemas.openxmlformats.org/officeDocument/2006/relationships/tags" Target="../tags/tag48.xml"/><Relationship Id="rId24" Type="http://schemas.openxmlformats.org/officeDocument/2006/relationships/slideLayout" Target="../slideLayouts/slideLayout7.xml"/><Relationship Id="rId23" Type="http://schemas.openxmlformats.org/officeDocument/2006/relationships/tags" Target="../tags/tag63.xml"/><Relationship Id="rId22" Type="http://schemas.openxmlformats.org/officeDocument/2006/relationships/tags" Target="../tags/tag62.xml"/><Relationship Id="rId21" Type="http://schemas.openxmlformats.org/officeDocument/2006/relationships/tags" Target="../tags/tag61.xml"/><Relationship Id="rId20" Type="http://schemas.openxmlformats.org/officeDocument/2006/relationships/image" Target="../media/image91.svg"/><Relationship Id="rId2" Type="http://schemas.openxmlformats.org/officeDocument/2006/relationships/image" Target="../media/image86.png"/><Relationship Id="rId19" Type="http://schemas.openxmlformats.org/officeDocument/2006/relationships/tags" Target="../tags/tag60.xml"/><Relationship Id="rId18" Type="http://schemas.openxmlformats.org/officeDocument/2006/relationships/tags" Target="../tags/tag59.xml"/><Relationship Id="rId17" Type="http://schemas.openxmlformats.org/officeDocument/2006/relationships/tags" Target="../tags/tag58.xml"/><Relationship Id="rId16" Type="http://schemas.openxmlformats.org/officeDocument/2006/relationships/tags" Target="../tags/tag57.xml"/><Relationship Id="rId15" Type="http://schemas.openxmlformats.org/officeDocument/2006/relationships/tags" Target="../tags/tag56.xml"/><Relationship Id="rId14" Type="http://schemas.openxmlformats.org/officeDocument/2006/relationships/tags" Target="../tags/tag55.xml"/><Relationship Id="rId13" Type="http://schemas.openxmlformats.org/officeDocument/2006/relationships/image" Target="../media/image90.svg"/><Relationship Id="rId12" Type="http://schemas.openxmlformats.org/officeDocument/2006/relationships/image" Target="../media/image89.png"/><Relationship Id="rId11" Type="http://schemas.openxmlformats.org/officeDocument/2006/relationships/tags" Target="../tags/tag54.xml"/><Relationship Id="rId10" Type="http://schemas.openxmlformats.org/officeDocument/2006/relationships/image" Target="../media/image88.svg"/><Relationship Id="rId1" Type="http://schemas.openxmlformats.org/officeDocument/2006/relationships/image" Target="../media/image85.jpeg"/></Relationships>
</file>

<file path=ppt/slides/_rels/slide23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4.xml"/><Relationship Id="rId3" Type="http://schemas.openxmlformats.org/officeDocument/2006/relationships/slideLayout" Target="../slideLayouts/slideLayout3.xml"/><Relationship Id="rId2" Type="http://schemas.openxmlformats.org/officeDocument/2006/relationships/image" Target="../media/image92.png"/><Relationship Id="rId1" Type="http://schemas.openxmlformats.org/officeDocument/2006/relationships/image" Target="../media/image19.jpeg"/></Relationships>
</file>

<file path=ppt/slides/_rels/slide24.xml.rels><?xml version="1.0" encoding="UTF-8" standalone="yes"?>
<Relationships xmlns="http://schemas.openxmlformats.org/package/2006/relationships"><Relationship Id="rId9" Type="http://schemas.microsoft.com/office/2007/relationships/hdphoto" Target="../media/image96.wdp"/><Relationship Id="rId8" Type="http://schemas.openxmlformats.org/officeDocument/2006/relationships/image" Target="../media/image95.png"/><Relationship Id="rId7" Type="http://schemas.openxmlformats.org/officeDocument/2006/relationships/tags" Target="../tags/tag65.xml"/><Relationship Id="rId6" Type="http://schemas.microsoft.com/office/2007/relationships/hdphoto" Target="../media/image94.wdp"/><Relationship Id="rId5" Type="http://schemas.openxmlformats.org/officeDocument/2006/relationships/image" Target="../media/image93.png"/><Relationship Id="rId4" Type="http://schemas.openxmlformats.org/officeDocument/2006/relationships/tags" Target="../tags/tag64.xml"/><Relationship Id="rId3" Type="http://schemas.openxmlformats.org/officeDocument/2006/relationships/image" Target="../media/image5.png"/><Relationship Id="rId26" Type="http://schemas.openxmlformats.org/officeDocument/2006/relationships/notesSlide" Target="../notesSlides/notesSlide15.xml"/><Relationship Id="rId25" Type="http://schemas.openxmlformats.org/officeDocument/2006/relationships/slideLayout" Target="../slideLayouts/slideLayout2.xml"/><Relationship Id="rId24" Type="http://schemas.microsoft.com/office/2007/relationships/hdphoto" Target="../media/image4.wdp"/><Relationship Id="rId23" Type="http://schemas.openxmlformats.org/officeDocument/2006/relationships/image" Target="../media/image3.png"/><Relationship Id="rId22" Type="http://schemas.openxmlformats.org/officeDocument/2006/relationships/tags" Target="../tags/tag70.xml"/><Relationship Id="rId21" Type="http://schemas.microsoft.com/office/2007/relationships/hdphoto" Target="../media/image104.wdp"/><Relationship Id="rId20" Type="http://schemas.openxmlformats.org/officeDocument/2006/relationships/image" Target="../media/image103.png"/><Relationship Id="rId2" Type="http://schemas.openxmlformats.org/officeDocument/2006/relationships/image" Target="../media/image2.png"/><Relationship Id="rId19" Type="http://schemas.openxmlformats.org/officeDocument/2006/relationships/tags" Target="../tags/tag69.xml"/><Relationship Id="rId18" Type="http://schemas.microsoft.com/office/2007/relationships/hdphoto" Target="../media/image102.wdp"/><Relationship Id="rId17" Type="http://schemas.openxmlformats.org/officeDocument/2006/relationships/image" Target="../media/image101.png"/><Relationship Id="rId16" Type="http://schemas.openxmlformats.org/officeDocument/2006/relationships/tags" Target="../tags/tag68.xml"/><Relationship Id="rId15" Type="http://schemas.microsoft.com/office/2007/relationships/hdphoto" Target="../media/image100.wdp"/><Relationship Id="rId14" Type="http://schemas.openxmlformats.org/officeDocument/2006/relationships/image" Target="../media/image99.png"/><Relationship Id="rId13" Type="http://schemas.openxmlformats.org/officeDocument/2006/relationships/tags" Target="../tags/tag67.xml"/><Relationship Id="rId12" Type="http://schemas.microsoft.com/office/2007/relationships/hdphoto" Target="../media/image98.wdp"/><Relationship Id="rId11" Type="http://schemas.openxmlformats.org/officeDocument/2006/relationships/image" Target="../media/image97.png"/><Relationship Id="rId10" Type="http://schemas.openxmlformats.org/officeDocument/2006/relationships/tags" Target="../tags/tag66.xml"/><Relationship Id="rId1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 descr="/Users/a1234/Library/Containers/com.kingsoft.wpsoffice.mac/Data/tmp/picturecompress_20231107193411/output_1.jpgoutput_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flipH="1">
            <a:off x="0" y="0"/>
            <a:ext cx="12321540" cy="7740015"/>
          </a:xfrm>
          <a:prstGeom prst="rect">
            <a:avLst/>
          </a:prstGeom>
        </p:spPr>
      </p:pic>
      <p:pic>
        <p:nvPicPr>
          <p:cNvPr id="12" name="-1" descr="/Users/a1234/Library/Containers/com.kingsoft.wpsoffice.mac/Data/tmp/wpsoffice.kvtmsBwpsoffice"/>
          <p:cNvPicPr>
            <a:picLocks noChangeAspect="1"/>
          </p:cNvPicPr>
          <p:nvPr/>
        </p:nvPicPr>
        <p:blipFill>
          <a:blip r:embed="rId2"/>
          <a:srcRect l="8782" t="6867" r="7612"/>
          <a:stretch>
            <a:fillRect/>
          </a:stretch>
        </p:blipFill>
        <p:spPr>
          <a:xfrm flipH="1">
            <a:off x="937895" y="531495"/>
            <a:ext cx="10301605" cy="7208520"/>
          </a:xfrm>
          <a:prstGeom prst="rect">
            <a:avLst/>
          </a:prstGeom>
        </p:spPr>
      </p:pic>
      <p:grpSp>
        <p:nvGrpSpPr>
          <p:cNvPr id="39" name="组合 38"/>
          <p:cNvGrpSpPr/>
          <p:nvPr/>
        </p:nvGrpSpPr>
        <p:grpSpPr>
          <a:xfrm>
            <a:off x="1107929" y="1988883"/>
            <a:ext cx="10206216" cy="3527901"/>
            <a:chOff x="1107929" y="1988883"/>
            <a:chExt cx="10206216" cy="3527901"/>
          </a:xfrm>
        </p:grpSpPr>
        <p:sp>
          <p:nvSpPr>
            <p:cNvPr id="20" name="文本框 19"/>
            <p:cNvSpPr txBox="1"/>
            <p:nvPr/>
          </p:nvSpPr>
          <p:spPr>
            <a:xfrm>
              <a:off x="1319075" y="2043475"/>
              <a:ext cx="49824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dist"/>
              <a:r>
                <a:rPr lang="en-US" altLang="zh-CN" sz="8000" b="1" dirty="0">
                  <a:ln w="25400">
                    <a:solidFill>
                      <a:schemeClr val="bg1"/>
                    </a:solidFill>
                  </a:ln>
                  <a:noFill/>
                  <a:latin typeface="Century Gothic" panose="020B0502020202020204" pitchFamily="34" charset="0"/>
                  <a:ea typeface="Segoe UI Black" panose="020B0A02040204020203" pitchFamily="34" charset="0"/>
                  <a:cs typeface="Arial Unicode MS" panose="020B0604020202020204" pitchFamily="34" charset="-122"/>
                </a:rPr>
                <a:t>Zhejiang</a:t>
              </a:r>
              <a:endParaRPr lang="zh-CN" altLang="en-US" sz="8000" b="1" dirty="0">
                <a:ln w="25400">
                  <a:solidFill>
                    <a:schemeClr val="bg1"/>
                  </a:solidFill>
                </a:ln>
                <a:noFill/>
                <a:latin typeface="Century Gothic" panose="020B0502020202020204" pitchFamily="34" charset="0"/>
                <a:ea typeface="Arial Unicode MS" panose="020B0604020202020204" pitchFamily="34" charset="-122"/>
                <a:cs typeface="Arial Unicode MS" panose="020B0604020202020204" pitchFamily="34" charset="-122"/>
              </a:endParaRPr>
            </a:p>
          </p:txBody>
        </p:sp>
        <p:sp>
          <p:nvSpPr>
            <p:cNvPr id="19" name="文本框 18"/>
            <p:cNvSpPr txBox="1"/>
            <p:nvPr/>
          </p:nvSpPr>
          <p:spPr>
            <a:xfrm>
              <a:off x="1240883" y="1988883"/>
              <a:ext cx="49824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dist"/>
              <a:r>
                <a:rPr lang="en-US" altLang="zh-CN" sz="8000" b="1" dirty="0">
                  <a:solidFill>
                    <a:srgbClr val="FE630D"/>
                  </a:solidFill>
                  <a:latin typeface="Century Gothic" panose="020B0502020202020204" pitchFamily="34" charset="0"/>
                  <a:ea typeface="Segoe UI Black" panose="020B0A02040204020203" pitchFamily="34" charset="0"/>
                  <a:cs typeface="Arial Unicode MS" panose="020B0604020202020204" pitchFamily="34" charset="-122"/>
                </a:rPr>
                <a:t>Zhejiang</a:t>
              </a:r>
              <a:endParaRPr lang="zh-CN" altLang="en-US" sz="8000" b="1" dirty="0">
                <a:solidFill>
                  <a:srgbClr val="FE630D"/>
                </a:solidFill>
                <a:latin typeface="Century Gothic" panose="020B0502020202020204" pitchFamily="34" charset="0"/>
                <a:ea typeface="Arial Unicode MS" panose="020B0604020202020204" pitchFamily="34" charset="-122"/>
                <a:cs typeface="Arial Unicode MS" panose="020B0604020202020204" pitchFamily="34" charset="-122"/>
              </a:endParaRPr>
            </a:p>
          </p:txBody>
        </p:sp>
        <p:pic>
          <p:nvPicPr>
            <p:cNvPr id="24" name="图片 23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882" b="43939" l="8243" r="3046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283" t="22094" r="70129" b="57714"/>
            <a:stretch>
              <a:fillRect/>
            </a:stretch>
          </p:blipFill>
          <p:spPr>
            <a:xfrm>
              <a:off x="6378112" y="2962384"/>
              <a:ext cx="345600" cy="288000"/>
            </a:xfrm>
            <a:prstGeom prst="rect">
              <a:avLst/>
            </a:prstGeom>
          </p:spPr>
        </p:pic>
        <p:sp>
          <p:nvSpPr>
            <p:cNvPr id="18" name="文本框 17"/>
            <p:cNvSpPr txBox="1"/>
            <p:nvPr/>
          </p:nvSpPr>
          <p:spPr>
            <a:xfrm>
              <a:off x="1107929" y="2962239"/>
              <a:ext cx="10206216" cy="25545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dist">
                <a:defRPr sz="12000" b="1">
                  <a:solidFill>
                    <a:schemeClr val="bg1"/>
                  </a:solidFill>
                  <a:latin typeface="Century Gothic" panose="020B0502020202020204" pitchFamily="34" charset="0"/>
                  <a:ea typeface="Segoe UI Black" panose="020B0A02040204020203" pitchFamily="34" charset="0"/>
                  <a:cs typeface="Arial Unicode MS" panose="020B0604020202020204" pitchFamily="34" charset="-122"/>
                </a:defRPr>
              </a:lvl1pPr>
            </a:lstStyle>
            <a:p>
              <a:r>
                <a:rPr lang="en-US" altLang="zh-CN" sz="16000" dirty="0">
                  <a:ln w="38100">
                    <a:solidFill>
                      <a:srgbClr val="FE630D"/>
                    </a:solidFill>
                  </a:ln>
                  <a:noFill/>
                  <a:effectLst>
                    <a:outerShdw blurRad="38100" dist="38100" dir="2700000" algn="tl" rotWithShape="0">
                      <a:schemeClr val="bg1">
                        <a:lumMod val="95000"/>
                        <a:alpha val="50000"/>
                      </a:schemeClr>
                    </a:outerShdw>
                  </a:effectLst>
                </a:rPr>
                <a:t>University </a:t>
              </a:r>
              <a:endParaRPr lang="zh-CN" altLang="en-US" sz="16000" dirty="0">
                <a:ln w="38100">
                  <a:solidFill>
                    <a:srgbClr val="FE630D"/>
                  </a:solidFill>
                </a:ln>
                <a:noFill/>
                <a:effectLst>
                  <a:outerShdw blurRad="38100" dist="38100" dir="2700000" algn="tl" rotWithShape="0">
                    <a:schemeClr val="bg1">
                      <a:lumMod val="95000"/>
                      <a:alpha val="50000"/>
                    </a:schemeClr>
                  </a:outerShdw>
                </a:effectLst>
              </a:endParaRPr>
            </a:p>
          </p:txBody>
        </p:sp>
      </p:grpSp>
      <p:pic>
        <p:nvPicPr>
          <p:cNvPr id="9" name="图片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2065" y="813435"/>
            <a:ext cx="1492885" cy="431800"/>
          </a:xfrm>
          <a:prstGeom prst="rect">
            <a:avLst/>
          </a:prstGeom>
        </p:spPr>
      </p:pic>
      <p:sp>
        <p:nvSpPr>
          <p:cNvPr id="27" name="矩形 26"/>
          <p:cNvSpPr/>
          <p:nvPr/>
        </p:nvSpPr>
        <p:spPr>
          <a:xfrm>
            <a:off x="937751" y="531655"/>
            <a:ext cx="10301674" cy="5794691"/>
          </a:xfrm>
          <a:prstGeom prst="rect">
            <a:avLst/>
          </a:prstGeom>
          <a:noFill/>
          <a:ln w="190500">
            <a:gradFill flip="none" rotWithShape="1">
              <a:gsLst>
                <a:gs pos="65000">
                  <a:srgbClr val="97A8C4">
                    <a:alpha val="10000"/>
                  </a:srgbClr>
                </a:gs>
                <a:gs pos="0">
                  <a:schemeClr val="bg1"/>
                </a:gs>
                <a:gs pos="40000">
                  <a:srgbClr val="97A8C4">
                    <a:alpha val="20000"/>
                  </a:srgbClr>
                </a:gs>
                <a:gs pos="100000">
                  <a:schemeClr val="bg1">
                    <a:alpha val="0"/>
                  </a:schemeClr>
                </a:gs>
              </a:gsLst>
              <a:lin ang="5400000" scaled="1"/>
              <a:tileRect/>
            </a:gradFill>
          </a:ln>
          <a:effectLst>
            <a:outerShdw blurRad="127000" sx="102000" sy="102000" algn="ctr" rotWithShape="0">
              <a:schemeClr val="tx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2" name="图片 1361" descr="/Users/a1234/Library/Containers/com.kingsoft.wpsoffice.mac/Data/tmp/picturecompress_20231107203330/output_1.jpgoutput_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53340" y="0"/>
            <a:ext cx="12289155" cy="6858000"/>
          </a:xfrm>
          <a:prstGeom prst="rect">
            <a:avLst/>
          </a:prstGeom>
        </p:spPr>
      </p:pic>
      <p:sp>
        <p:nvSpPr>
          <p:cNvPr id="1363" name="矩形 1362"/>
          <p:cNvSpPr/>
          <p:nvPr/>
        </p:nvSpPr>
        <p:spPr>
          <a:xfrm>
            <a:off x="-53975" y="0"/>
            <a:ext cx="12289155" cy="6858000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037" name="矩形 1036"/>
          <p:cNvSpPr/>
          <p:nvPr/>
        </p:nvSpPr>
        <p:spPr>
          <a:xfrm>
            <a:off x="-53975" y="3644900"/>
            <a:ext cx="12290425" cy="2689225"/>
          </a:xfrm>
          <a:prstGeom prst="rect">
            <a:avLst/>
          </a:prstGeom>
          <a:gradFill>
            <a:gsLst>
              <a:gs pos="0">
                <a:srgbClr val="254967"/>
              </a:gs>
              <a:gs pos="30000">
                <a:srgbClr val="254967">
                  <a:alpha val="70000"/>
                </a:srgbClr>
              </a:gs>
              <a:gs pos="55000">
                <a:srgbClr val="254967">
                  <a:alpha val="15000"/>
                </a:srgbClr>
              </a:gs>
              <a:gs pos="100000">
                <a:schemeClr val="bg1">
                  <a:alpha val="50000"/>
                </a:schemeClr>
              </a:gs>
            </a:gsLst>
            <a:lin ang="162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707" name="矩形 706"/>
          <p:cNvSpPr/>
          <p:nvPr/>
        </p:nvSpPr>
        <p:spPr>
          <a:xfrm>
            <a:off x="-53975" y="419735"/>
            <a:ext cx="12289155" cy="2689225"/>
          </a:xfrm>
          <a:prstGeom prst="rect">
            <a:avLst/>
          </a:prstGeom>
          <a:gradFill>
            <a:gsLst>
              <a:gs pos="0">
                <a:srgbClr val="254967"/>
              </a:gs>
              <a:gs pos="30000">
                <a:srgbClr val="254967">
                  <a:alpha val="70000"/>
                </a:srgbClr>
              </a:gs>
              <a:gs pos="55000">
                <a:srgbClr val="254967">
                  <a:alpha val="15000"/>
                </a:srgbClr>
              </a:gs>
              <a:gs pos="100000">
                <a:schemeClr val="bg1">
                  <a:alpha val="50000"/>
                </a:schemeClr>
              </a:gs>
            </a:gsLst>
            <a:lin ang="162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360" y="419100"/>
            <a:ext cx="2908300" cy="1734185"/>
          </a:xfrm>
          <a:prstGeom prst="rect">
            <a:avLst/>
          </a:prstGeom>
          <a:effectLst>
            <a:reflection blurRad="101600" stA="65000" endPos="25000" dist="50800" dir="5400000" sy="-100000" algn="bl" rotWithShape="0"/>
            <a:softEdge rad="76200"/>
          </a:effectLst>
        </p:spPr>
      </p:pic>
      <p:grpSp>
        <p:nvGrpSpPr>
          <p:cNvPr id="695" name="组合 694"/>
          <p:cNvGrpSpPr/>
          <p:nvPr/>
        </p:nvGrpSpPr>
        <p:grpSpPr>
          <a:xfrm>
            <a:off x="-2339340" y="2376170"/>
            <a:ext cx="39716075" cy="732790"/>
            <a:chOff x="-4879" y="7248"/>
            <a:chExt cx="62545" cy="1154"/>
          </a:xfrm>
        </p:grpSpPr>
        <p:grpSp>
          <p:nvGrpSpPr>
            <p:cNvPr id="456" name="组合 455"/>
            <p:cNvGrpSpPr/>
            <p:nvPr/>
          </p:nvGrpSpPr>
          <p:grpSpPr>
            <a:xfrm>
              <a:off x="-4879" y="7248"/>
              <a:ext cx="15260" cy="1154"/>
              <a:chOff x="2581" y="8203"/>
              <a:chExt cx="15260" cy="1154"/>
            </a:xfrm>
          </p:grpSpPr>
          <p:grpSp>
            <p:nvGrpSpPr>
              <p:cNvPr id="51" name="组合 50"/>
              <p:cNvGrpSpPr/>
              <p:nvPr/>
            </p:nvGrpSpPr>
            <p:grpSpPr>
              <a:xfrm>
                <a:off x="25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28" name="直接连接符 27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29" name="直接连接符 28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1" name="直接连接符 30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2" name="直接连接符 31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直接连接符 33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直接连接符 35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7" name="直接连接符 36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直接连接符 39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直接连接符 42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直接连接符 47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直接连接符 48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直接连接符 49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391" name="组合 390"/>
              <p:cNvGrpSpPr/>
              <p:nvPr/>
            </p:nvGrpSpPr>
            <p:grpSpPr>
              <a:xfrm>
                <a:off x="77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392" name="直接连接符 391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93" name="直接连接符 392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94" name="直接连接符 393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95" name="直接连接符 394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96" name="直接连接符 395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97" name="直接连接符 396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98" name="直接连接符 397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99" name="直接连接符 398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00" name="直接连接符 399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01" name="直接连接符 400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02" name="直接连接符 401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03" name="直接连接符 402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04" name="组合 403"/>
              <p:cNvGrpSpPr/>
              <p:nvPr/>
            </p:nvGrpSpPr>
            <p:grpSpPr>
              <a:xfrm>
                <a:off x="51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405" name="直接连接符 404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06" name="直接连接符 405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07" name="直接连接符 406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08" name="直接连接符 407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09" name="直接连接符 408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10" name="直接连接符 409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11" name="直接连接符 410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12" name="直接连接符 411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13" name="直接连接符 412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14" name="直接连接符 413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15" name="直接连接符 414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16" name="直接连接符 415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17" name="组合 416"/>
              <p:cNvGrpSpPr/>
              <p:nvPr/>
            </p:nvGrpSpPr>
            <p:grpSpPr>
              <a:xfrm>
                <a:off x="103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418" name="直接连接符 417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19" name="直接连接符 418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20" name="直接连接符 419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21" name="直接连接符 420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22" name="直接连接符 421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23" name="直接连接符 422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24" name="直接连接符 423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25" name="直接连接符 424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26" name="直接连接符 425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27" name="直接连接符 426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28" name="直接连接符 427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29" name="直接连接符 428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30" name="组合 429"/>
              <p:cNvGrpSpPr/>
              <p:nvPr/>
            </p:nvGrpSpPr>
            <p:grpSpPr>
              <a:xfrm>
                <a:off x="15641" y="8203"/>
                <a:ext cx="2200" cy="1154"/>
                <a:chOff x="2581" y="8203"/>
                <a:chExt cx="2200" cy="1154"/>
              </a:xfrm>
            </p:grpSpPr>
            <p:cxnSp>
              <p:nvCxnSpPr>
                <p:cNvPr id="431" name="直接连接符 430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32" name="直接连接符 431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33" name="直接连接符 432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34" name="直接连接符 433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35" name="直接连接符 434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36" name="直接连接符 435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37" name="直接连接符 436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38" name="直接连接符 437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39" name="直接连接符 438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40" name="直接连接符 439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41" name="直接连接符 440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42" name="直接连接符 441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43" name="组合 442"/>
              <p:cNvGrpSpPr/>
              <p:nvPr/>
            </p:nvGrpSpPr>
            <p:grpSpPr>
              <a:xfrm>
                <a:off x="13036" y="8203"/>
                <a:ext cx="2200" cy="1154"/>
                <a:chOff x="2581" y="8203"/>
                <a:chExt cx="2200" cy="1154"/>
              </a:xfrm>
            </p:grpSpPr>
            <p:cxnSp>
              <p:nvCxnSpPr>
                <p:cNvPr id="444" name="直接连接符 443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45" name="直接连接符 444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46" name="直接连接符 445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47" name="直接连接符 446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48" name="直接连接符 447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49" name="直接连接符 448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50" name="直接连接符 449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51" name="直接连接符 450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52" name="直接连接符 451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53" name="直接连接符 452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54" name="直接连接符 453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55" name="直接连接符 454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457" name="组合 456"/>
            <p:cNvGrpSpPr/>
            <p:nvPr/>
          </p:nvGrpSpPr>
          <p:grpSpPr>
            <a:xfrm>
              <a:off x="10874" y="7248"/>
              <a:ext cx="15260" cy="1154"/>
              <a:chOff x="2581" y="8203"/>
              <a:chExt cx="15260" cy="1154"/>
            </a:xfrm>
          </p:grpSpPr>
          <p:grpSp>
            <p:nvGrpSpPr>
              <p:cNvPr id="458" name="组合 457"/>
              <p:cNvGrpSpPr/>
              <p:nvPr/>
            </p:nvGrpSpPr>
            <p:grpSpPr>
              <a:xfrm>
                <a:off x="25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459" name="直接连接符 458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60" name="直接连接符 459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61" name="直接连接符 460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62" name="直接连接符 461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63" name="直接连接符 462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64" name="直接连接符 463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65" name="直接连接符 464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66" name="直接连接符 465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67" name="直接连接符 466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68" name="直接连接符 467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69" name="直接连接符 468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70" name="直接连接符 469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71" name="组合 470"/>
              <p:cNvGrpSpPr/>
              <p:nvPr/>
            </p:nvGrpSpPr>
            <p:grpSpPr>
              <a:xfrm>
                <a:off x="77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472" name="直接连接符 471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73" name="直接连接符 472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74" name="直接连接符 473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75" name="直接连接符 474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76" name="直接连接符 475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77" name="直接连接符 476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78" name="直接连接符 477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79" name="直接连接符 478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80" name="直接连接符 479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81" name="直接连接符 480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82" name="直接连接符 481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83" name="直接连接符 482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84" name="组合 483"/>
              <p:cNvGrpSpPr/>
              <p:nvPr/>
            </p:nvGrpSpPr>
            <p:grpSpPr>
              <a:xfrm>
                <a:off x="51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485" name="直接连接符 484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86" name="直接连接符 485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87" name="直接连接符 486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88" name="直接连接符 487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89" name="直接连接符 488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90" name="直接连接符 489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91" name="直接连接符 490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92" name="直接连接符 491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93" name="直接连接符 492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94" name="直接连接符 493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95" name="直接连接符 494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96" name="直接连接符 495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97" name="组合 496"/>
              <p:cNvGrpSpPr/>
              <p:nvPr/>
            </p:nvGrpSpPr>
            <p:grpSpPr>
              <a:xfrm>
                <a:off x="103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498" name="直接连接符 497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99" name="直接连接符 498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0" name="直接连接符 499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1" name="直接连接符 500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2" name="直接连接符 501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3" name="直接连接符 502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4" name="直接连接符 503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5" name="直接连接符 504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6" name="直接连接符 505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7" name="直接连接符 506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8" name="直接连接符 507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9" name="直接连接符 508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10" name="组合 509"/>
              <p:cNvGrpSpPr/>
              <p:nvPr/>
            </p:nvGrpSpPr>
            <p:grpSpPr>
              <a:xfrm>
                <a:off x="15641" y="8203"/>
                <a:ext cx="2200" cy="1154"/>
                <a:chOff x="2581" y="8203"/>
                <a:chExt cx="2200" cy="1154"/>
              </a:xfrm>
            </p:grpSpPr>
            <p:cxnSp>
              <p:nvCxnSpPr>
                <p:cNvPr id="511" name="直接连接符 510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12" name="直接连接符 511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13" name="直接连接符 512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14" name="直接连接符 513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15" name="直接连接符 514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16" name="直接连接符 515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17" name="直接连接符 516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18" name="直接连接符 517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19" name="直接连接符 518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20" name="直接连接符 519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21" name="直接连接符 520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22" name="直接连接符 521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23" name="组合 522"/>
              <p:cNvGrpSpPr/>
              <p:nvPr/>
            </p:nvGrpSpPr>
            <p:grpSpPr>
              <a:xfrm>
                <a:off x="13036" y="8203"/>
                <a:ext cx="2200" cy="1154"/>
                <a:chOff x="2581" y="8203"/>
                <a:chExt cx="2200" cy="1154"/>
              </a:xfrm>
            </p:grpSpPr>
            <p:cxnSp>
              <p:nvCxnSpPr>
                <p:cNvPr id="524" name="直接连接符 523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25" name="直接连接符 524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26" name="直接连接符 525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27" name="直接连接符 526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28" name="直接连接符 527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29" name="直接连接符 528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30" name="直接连接符 529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31" name="直接连接符 530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32" name="直接连接符 531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33" name="直接连接符 532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34" name="直接连接符 533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35" name="直接连接符 534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536" name="组合 535"/>
            <p:cNvGrpSpPr/>
            <p:nvPr/>
          </p:nvGrpSpPr>
          <p:grpSpPr>
            <a:xfrm>
              <a:off x="26644" y="7248"/>
              <a:ext cx="15260" cy="1154"/>
              <a:chOff x="2581" y="8203"/>
              <a:chExt cx="15260" cy="1154"/>
            </a:xfrm>
          </p:grpSpPr>
          <p:grpSp>
            <p:nvGrpSpPr>
              <p:cNvPr id="537" name="组合 536"/>
              <p:cNvGrpSpPr/>
              <p:nvPr/>
            </p:nvGrpSpPr>
            <p:grpSpPr>
              <a:xfrm>
                <a:off x="25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538" name="直接连接符 537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39" name="直接连接符 538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40" name="直接连接符 539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41" name="直接连接符 540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42" name="直接连接符 541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43" name="直接连接符 542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44" name="直接连接符 543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45" name="直接连接符 544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46" name="直接连接符 545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47" name="直接连接符 546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48" name="直接连接符 547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49" name="直接连接符 548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50" name="组合 549"/>
              <p:cNvGrpSpPr/>
              <p:nvPr/>
            </p:nvGrpSpPr>
            <p:grpSpPr>
              <a:xfrm>
                <a:off x="77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551" name="直接连接符 550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52" name="直接连接符 551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53" name="直接连接符 552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54" name="直接连接符 553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55" name="直接连接符 554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56" name="直接连接符 555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57" name="直接连接符 556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58" name="直接连接符 557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59" name="直接连接符 558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60" name="直接连接符 559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61" name="直接连接符 560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62" name="直接连接符 561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63" name="组合 562"/>
              <p:cNvGrpSpPr/>
              <p:nvPr/>
            </p:nvGrpSpPr>
            <p:grpSpPr>
              <a:xfrm>
                <a:off x="51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564" name="直接连接符 563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65" name="直接连接符 564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66" name="直接连接符 565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67" name="直接连接符 566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68" name="直接连接符 567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69" name="直接连接符 568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70" name="直接连接符 569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71" name="直接连接符 570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72" name="直接连接符 571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73" name="直接连接符 572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74" name="直接连接符 573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75" name="直接连接符 574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76" name="组合 575"/>
              <p:cNvGrpSpPr/>
              <p:nvPr/>
            </p:nvGrpSpPr>
            <p:grpSpPr>
              <a:xfrm>
                <a:off x="103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577" name="直接连接符 576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78" name="直接连接符 577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79" name="直接连接符 578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80" name="直接连接符 579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81" name="直接连接符 580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82" name="直接连接符 581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83" name="直接连接符 582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84" name="直接连接符 583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85" name="直接连接符 584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86" name="直接连接符 585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87" name="直接连接符 586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88" name="直接连接符 587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89" name="组合 588"/>
              <p:cNvGrpSpPr/>
              <p:nvPr/>
            </p:nvGrpSpPr>
            <p:grpSpPr>
              <a:xfrm>
                <a:off x="15641" y="8203"/>
                <a:ext cx="2200" cy="1154"/>
                <a:chOff x="2581" y="8203"/>
                <a:chExt cx="2200" cy="1154"/>
              </a:xfrm>
            </p:grpSpPr>
            <p:cxnSp>
              <p:nvCxnSpPr>
                <p:cNvPr id="590" name="直接连接符 589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91" name="直接连接符 590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92" name="直接连接符 591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93" name="直接连接符 592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94" name="直接连接符 593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95" name="直接连接符 594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96" name="直接连接符 595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97" name="直接连接符 596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98" name="直接连接符 597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99" name="直接连接符 598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00" name="直接连接符 599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01" name="直接连接符 600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02" name="组合 601"/>
              <p:cNvGrpSpPr/>
              <p:nvPr/>
            </p:nvGrpSpPr>
            <p:grpSpPr>
              <a:xfrm>
                <a:off x="13036" y="8203"/>
                <a:ext cx="2200" cy="1154"/>
                <a:chOff x="2581" y="8203"/>
                <a:chExt cx="2200" cy="1154"/>
              </a:xfrm>
            </p:grpSpPr>
            <p:cxnSp>
              <p:nvCxnSpPr>
                <p:cNvPr id="603" name="直接连接符 602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04" name="直接连接符 603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05" name="直接连接符 604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06" name="直接连接符 605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07" name="直接连接符 606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08" name="直接连接符 607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09" name="直接连接符 608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10" name="直接连接符 609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11" name="直接连接符 610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12" name="直接连接符 611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13" name="直接连接符 612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14" name="直接连接符 613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615" name="组合 614"/>
            <p:cNvGrpSpPr/>
            <p:nvPr/>
          </p:nvGrpSpPr>
          <p:grpSpPr>
            <a:xfrm>
              <a:off x="42406" y="7248"/>
              <a:ext cx="15260" cy="1154"/>
              <a:chOff x="2581" y="8203"/>
              <a:chExt cx="15260" cy="1154"/>
            </a:xfrm>
          </p:grpSpPr>
          <p:grpSp>
            <p:nvGrpSpPr>
              <p:cNvPr id="616" name="组合 615"/>
              <p:cNvGrpSpPr/>
              <p:nvPr/>
            </p:nvGrpSpPr>
            <p:grpSpPr>
              <a:xfrm>
                <a:off x="25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617" name="直接连接符 616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18" name="直接连接符 617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19" name="直接连接符 618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20" name="直接连接符 619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21" name="直接连接符 620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22" name="直接连接符 621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23" name="直接连接符 622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24" name="直接连接符 623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25" name="直接连接符 624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26" name="直接连接符 625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27" name="直接连接符 626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28" name="直接连接符 627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29" name="组合 628"/>
              <p:cNvGrpSpPr/>
              <p:nvPr/>
            </p:nvGrpSpPr>
            <p:grpSpPr>
              <a:xfrm>
                <a:off x="77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630" name="直接连接符 629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31" name="直接连接符 630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32" name="直接连接符 631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33" name="直接连接符 632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34" name="直接连接符 633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35" name="直接连接符 634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36" name="直接连接符 635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37" name="直接连接符 636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38" name="直接连接符 637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39" name="直接连接符 638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40" name="直接连接符 639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41" name="直接连接符 640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42" name="组合 641"/>
              <p:cNvGrpSpPr/>
              <p:nvPr/>
            </p:nvGrpSpPr>
            <p:grpSpPr>
              <a:xfrm>
                <a:off x="51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643" name="直接连接符 642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44" name="直接连接符 643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45" name="直接连接符 644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46" name="直接连接符 645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47" name="直接连接符 646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48" name="直接连接符 647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49" name="直接连接符 648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50" name="直接连接符 649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51" name="直接连接符 650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52" name="直接连接符 651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53" name="直接连接符 652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54" name="直接连接符 653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55" name="组合 654"/>
              <p:cNvGrpSpPr/>
              <p:nvPr/>
            </p:nvGrpSpPr>
            <p:grpSpPr>
              <a:xfrm>
                <a:off x="103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656" name="直接连接符 655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57" name="直接连接符 656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58" name="直接连接符 657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59" name="直接连接符 658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60" name="直接连接符 659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61" name="直接连接符 660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62" name="直接连接符 661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63" name="直接连接符 662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64" name="直接连接符 663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65" name="直接连接符 664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66" name="直接连接符 665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67" name="直接连接符 666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68" name="组合 667"/>
              <p:cNvGrpSpPr/>
              <p:nvPr/>
            </p:nvGrpSpPr>
            <p:grpSpPr>
              <a:xfrm>
                <a:off x="15641" y="8203"/>
                <a:ext cx="2200" cy="1154"/>
                <a:chOff x="2581" y="8203"/>
                <a:chExt cx="2200" cy="1154"/>
              </a:xfrm>
            </p:grpSpPr>
            <p:cxnSp>
              <p:nvCxnSpPr>
                <p:cNvPr id="669" name="直接连接符 668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70" name="直接连接符 669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71" name="直接连接符 670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72" name="直接连接符 671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73" name="直接连接符 672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74" name="直接连接符 673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75" name="直接连接符 674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76" name="直接连接符 675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77" name="直接连接符 676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78" name="直接连接符 677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79" name="直接连接符 678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80" name="直接连接符 679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81" name="组合 680"/>
              <p:cNvGrpSpPr/>
              <p:nvPr/>
            </p:nvGrpSpPr>
            <p:grpSpPr>
              <a:xfrm>
                <a:off x="13036" y="8203"/>
                <a:ext cx="2200" cy="1154"/>
                <a:chOff x="2581" y="8203"/>
                <a:chExt cx="2200" cy="1154"/>
              </a:xfrm>
            </p:grpSpPr>
            <p:cxnSp>
              <p:nvCxnSpPr>
                <p:cNvPr id="682" name="直接连接符 681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83" name="直接连接符 682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84" name="直接连接符 683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85" name="直接连接符 684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86" name="直接连接符 685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87" name="直接连接符 686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88" name="直接连接符 687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89" name="直接连接符 688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90" name="直接连接符 689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91" name="直接连接符 690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92" name="直接连接符 691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93" name="直接连接符 692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</p:grpSp>
      </p:grpSp>
      <p:sp>
        <p:nvSpPr>
          <p:cNvPr id="694" name="文本框 693"/>
          <p:cNvSpPr txBox="1"/>
          <p:nvPr/>
        </p:nvSpPr>
        <p:spPr>
          <a:xfrm>
            <a:off x="33529270" y="7545705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CN" altLang="en-US"/>
          </a:p>
        </p:txBody>
      </p:sp>
      <p:sp>
        <p:nvSpPr>
          <p:cNvPr id="696" name="矩形 695"/>
          <p:cNvSpPr/>
          <p:nvPr/>
        </p:nvSpPr>
        <p:spPr>
          <a:xfrm>
            <a:off x="3883660" y="1190625"/>
            <a:ext cx="2981960" cy="47942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 altLang="zh-CN" sz="2400" b="1" dirty="0" err="1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Qiushi</a:t>
            </a:r>
            <a:r>
              <a:rPr lang="en-US" altLang="zh-CN" sz="2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 Academy</a:t>
            </a:r>
            <a:endParaRPr lang="en-US" altLang="zh-CN" sz="24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35 Thin" panose="00020600040101010101" charset="-122"/>
            </a:endParaRPr>
          </a:p>
        </p:txBody>
      </p:sp>
      <p:pic>
        <p:nvPicPr>
          <p:cNvPr id="697" name="图片 69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7355" y="472440"/>
            <a:ext cx="2908800" cy="1734579"/>
          </a:xfrm>
          <a:prstGeom prst="rect">
            <a:avLst/>
          </a:prstGeom>
          <a:effectLst>
            <a:reflection blurRad="101600" stA="65000" endPos="25000" dist="50800" dir="5400000" sy="-100000" algn="bl" rotWithShape="0"/>
          </a:effectLst>
        </p:spPr>
      </p:pic>
      <p:sp>
        <p:nvSpPr>
          <p:cNvPr id="699" name="矩形 698"/>
          <p:cNvSpPr/>
          <p:nvPr/>
        </p:nvSpPr>
        <p:spPr>
          <a:xfrm>
            <a:off x="3990340" y="4176395"/>
            <a:ext cx="2578100" cy="111506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 altLang="zh-CN" sz="2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The merging of four universities to form new ZJU</a:t>
            </a:r>
            <a:endParaRPr lang="en-US" altLang="zh-CN" sz="24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35 Thin" panose="00020600040101010101" charset="-122"/>
              <a:sym typeface="+mn-ea"/>
            </a:endParaRPr>
          </a:p>
        </p:txBody>
      </p:sp>
      <p:pic>
        <p:nvPicPr>
          <p:cNvPr id="700" name="图片 69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725" y="3866515"/>
            <a:ext cx="2908800" cy="1734579"/>
          </a:xfrm>
          <a:prstGeom prst="rect">
            <a:avLst/>
          </a:prstGeom>
          <a:effectLst>
            <a:reflection blurRad="101600" stA="65000" endPos="25000" dist="50800" dir="5400000" sy="-100000" algn="bl" rotWithShape="0"/>
          </a:effectLst>
        </p:spPr>
      </p:pic>
      <p:sp>
        <p:nvSpPr>
          <p:cNvPr id="706" name="矩形 705"/>
          <p:cNvSpPr/>
          <p:nvPr/>
        </p:nvSpPr>
        <p:spPr>
          <a:xfrm>
            <a:off x="9930130" y="4176395"/>
            <a:ext cx="2178685" cy="119824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 altLang="zh-CN" sz="2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129</a:t>
            </a:r>
            <a:r>
              <a:rPr lang="en-US" altLang="zh-CN" sz="2400" b="1" baseline="30000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th </a:t>
            </a:r>
            <a:r>
              <a:rPr lang="en-US" altLang="zh-CN" sz="2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anniversary celebration</a:t>
            </a:r>
            <a:endParaRPr lang="en-US" altLang="zh-CN" sz="24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35 Thin" panose="00020600040101010101" charset="-122"/>
              <a:sym typeface="+mn-ea"/>
            </a:endParaRPr>
          </a:p>
        </p:txBody>
      </p:sp>
      <p:sp>
        <p:nvSpPr>
          <p:cNvPr id="708" name="矩形 707"/>
          <p:cNvSpPr/>
          <p:nvPr/>
        </p:nvSpPr>
        <p:spPr>
          <a:xfrm>
            <a:off x="1880870" y="2802890"/>
            <a:ext cx="1106805" cy="82994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1897 </a:t>
            </a:r>
            <a:r>
              <a:rPr lang="en-US" altLang="zh-CN" sz="5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 </a:t>
            </a:r>
            <a:endParaRPr lang="en-US" altLang="zh-CN" sz="36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35 Thin" panose="00020600040101010101" charset="-122"/>
            </a:endParaRPr>
          </a:p>
        </p:txBody>
      </p:sp>
      <p:sp>
        <p:nvSpPr>
          <p:cNvPr id="710" name="矩形 709"/>
          <p:cNvSpPr/>
          <p:nvPr/>
        </p:nvSpPr>
        <p:spPr>
          <a:xfrm>
            <a:off x="9952990" y="963295"/>
            <a:ext cx="1869440" cy="8299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Four </a:t>
            </a:r>
            <a:endParaRPr lang="en-US" altLang="zh-CN" sz="24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35 Thin" panose="00020600040101010101" charset="-122"/>
              <a:sym typeface="+mn-ea"/>
            </a:endParaRPr>
          </a:p>
          <a:p>
            <a:r>
              <a:rPr lang="en-US" altLang="zh-CN" sz="2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universities</a:t>
            </a:r>
            <a:endParaRPr lang="en-US" altLang="zh-CN" sz="24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35 Thin" panose="00020600040101010101" charset="-122"/>
            </a:endParaRPr>
          </a:p>
        </p:txBody>
      </p:sp>
      <p:sp>
        <p:nvSpPr>
          <p:cNvPr id="985" name="矩形 984"/>
          <p:cNvSpPr/>
          <p:nvPr/>
        </p:nvSpPr>
        <p:spPr>
          <a:xfrm>
            <a:off x="13508990" y="5062220"/>
            <a:ext cx="1106805" cy="119888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 altLang="zh-CN" sz="3200" b="1" dirty="0">
                <a:solidFill>
                  <a:schemeClr val="bg1"/>
                </a:solidFill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1998</a:t>
            </a:r>
            <a:r>
              <a:rPr lang="en-US" altLang="zh-CN" sz="5400" b="1" dirty="0">
                <a:solidFill>
                  <a:schemeClr val="bg1"/>
                </a:solidFill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  </a:t>
            </a:r>
            <a:endParaRPr lang="en-US" altLang="zh-CN" sz="3600" b="1" dirty="0">
              <a:solidFill>
                <a:schemeClr val="bg1"/>
              </a:solidFill>
              <a:ea typeface="Roboto" panose="02000000000000000000" pitchFamily="2" charset="0"/>
              <a:cs typeface="阿里巴巴普惠体 2.0 35 Thin" panose="00020600040101010101" charset="-122"/>
            </a:endParaRPr>
          </a:p>
        </p:txBody>
      </p:sp>
      <p:sp>
        <p:nvSpPr>
          <p:cNvPr id="711" name="矩形 710"/>
          <p:cNvSpPr/>
          <p:nvPr/>
        </p:nvSpPr>
        <p:spPr>
          <a:xfrm>
            <a:off x="7663815" y="2802890"/>
            <a:ext cx="1106805" cy="82994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1952 </a:t>
            </a:r>
            <a:r>
              <a:rPr lang="en-US" altLang="zh-CN" sz="5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 </a:t>
            </a:r>
            <a:endParaRPr lang="en-US" altLang="zh-CN" sz="36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35 Thin" panose="00020600040101010101" charset="-122"/>
            </a:endParaRPr>
          </a:p>
        </p:txBody>
      </p:sp>
      <p:grpSp>
        <p:nvGrpSpPr>
          <p:cNvPr id="1039" name="组合 1038"/>
          <p:cNvGrpSpPr/>
          <p:nvPr/>
        </p:nvGrpSpPr>
        <p:grpSpPr>
          <a:xfrm>
            <a:off x="-2339340" y="5601335"/>
            <a:ext cx="39716075" cy="732790"/>
            <a:chOff x="-4879" y="7248"/>
            <a:chExt cx="62545" cy="1154"/>
          </a:xfrm>
        </p:grpSpPr>
        <p:grpSp>
          <p:nvGrpSpPr>
            <p:cNvPr id="1040" name="组合 1039"/>
            <p:cNvGrpSpPr/>
            <p:nvPr/>
          </p:nvGrpSpPr>
          <p:grpSpPr>
            <a:xfrm>
              <a:off x="-4879" y="7248"/>
              <a:ext cx="15260" cy="1154"/>
              <a:chOff x="2581" y="8203"/>
              <a:chExt cx="15260" cy="1154"/>
            </a:xfrm>
          </p:grpSpPr>
          <p:grpSp>
            <p:nvGrpSpPr>
              <p:cNvPr id="1041" name="组合 1040"/>
              <p:cNvGrpSpPr/>
              <p:nvPr/>
            </p:nvGrpSpPr>
            <p:grpSpPr>
              <a:xfrm>
                <a:off x="25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042" name="直接连接符 1041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43" name="直接连接符 1042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44" name="直接连接符 1043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45" name="直接连接符 1044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46" name="直接连接符 1045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47" name="直接连接符 1046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48" name="直接连接符 1047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49" name="直接连接符 1048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50" name="直接连接符 1049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51" name="直接连接符 1050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52" name="直接连接符 1051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53" name="直接连接符 1052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54" name="组合 1053"/>
              <p:cNvGrpSpPr/>
              <p:nvPr/>
            </p:nvGrpSpPr>
            <p:grpSpPr>
              <a:xfrm>
                <a:off x="77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055" name="直接连接符 1054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56" name="直接连接符 1055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57" name="直接连接符 1056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58" name="直接连接符 1057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59" name="直接连接符 1058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60" name="直接连接符 1059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61" name="直接连接符 1060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62" name="直接连接符 1061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63" name="直接连接符 1062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64" name="直接连接符 1063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65" name="直接连接符 1064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66" name="直接连接符 1065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67" name="组合 1066"/>
              <p:cNvGrpSpPr/>
              <p:nvPr/>
            </p:nvGrpSpPr>
            <p:grpSpPr>
              <a:xfrm>
                <a:off x="51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068" name="直接连接符 1067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69" name="直接连接符 1068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70" name="直接连接符 1069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71" name="直接连接符 1070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72" name="直接连接符 1071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73" name="直接连接符 1072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74" name="直接连接符 1073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75" name="直接连接符 1074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76" name="直接连接符 1075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77" name="直接连接符 1076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78" name="直接连接符 1077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79" name="直接连接符 1078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80" name="组合 1079"/>
              <p:cNvGrpSpPr/>
              <p:nvPr/>
            </p:nvGrpSpPr>
            <p:grpSpPr>
              <a:xfrm>
                <a:off x="103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081" name="直接连接符 1080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82" name="直接连接符 1081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83" name="直接连接符 1082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84" name="直接连接符 1083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85" name="直接连接符 1084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86" name="直接连接符 1085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87" name="直接连接符 1086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88" name="直接连接符 1087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89" name="直接连接符 1088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90" name="直接连接符 1089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91" name="直接连接符 1090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92" name="直接连接符 1091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93" name="组合 1092"/>
              <p:cNvGrpSpPr/>
              <p:nvPr/>
            </p:nvGrpSpPr>
            <p:grpSpPr>
              <a:xfrm>
                <a:off x="1564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094" name="直接连接符 1093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95" name="直接连接符 1094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96" name="直接连接符 1095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97" name="直接连接符 1096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98" name="直接连接符 1097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99" name="直接连接符 1098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00" name="直接连接符 1099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01" name="直接连接符 1100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02" name="直接连接符 1101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03" name="直接连接符 1102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04" name="直接连接符 1103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05" name="直接连接符 1104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06" name="组合 1105"/>
              <p:cNvGrpSpPr/>
              <p:nvPr/>
            </p:nvGrpSpPr>
            <p:grpSpPr>
              <a:xfrm>
                <a:off x="13036" y="8203"/>
                <a:ext cx="2200" cy="1154"/>
                <a:chOff x="2581" y="8203"/>
                <a:chExt cx="2200" cy="1154"/>
              </a:xfrm>
            </p:grpSpPr>
            <p:cxnSp>
              <p:nvCxnSpPr>
                <p:cNvPr id="1107" name="直接连接符 1106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08" name="直接连接符 1107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09" name="直接连接符 1108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10" name="直接连接符 1109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11" name="直接连接符 1110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12" name="直接连接符 1111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13" name="直接连接符 1112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14" name="直接连接符 1113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15" name="直接连接符 1114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16" name="直接连接符 1115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17" name="直接连接符 1116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18" name="直接连接符 1117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119" name="组合 1118"/>
            <p:cNvGrpSpPr/>
            <p:nvPr/>
          </p:nvGrpSpPr>
          <p:grpSpPr>
            <a:xfrm>
              <a:off x="10874" y="7248"/>
              <a:ext cx="15260" cy="1154"/>
              <a:chOff x="2581" y="8203"/>
              <a:chExt cx="15260" cy="1154"/>
            </a:xfrm>
          </p:grpSpPr>
          <p:grpSp>
            <p:nvGrpSpPr>
              <p:cNvPr id="1120" name="组合 1119"/>
              <p:cNvGrpSpPr/>
              <p:nvPr/>
            </p:nvGrpSpPr>
            <p:grpSpPr>
              <a:xfrm>
                <a:off x="25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121" name="直接连接符 1120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22" name="直接连接符 1121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23" name="直接连接符 1122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24" name="直接连接符 1123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25" name="直接连接符 1124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26" name="直接连接符 1125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27" name="直接连接符 1126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28" name="直接连接符 1127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29" name="直接连接符 1128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30" name="直接连接符 1129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31" name="直接连接符 1130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32" name="直接连接符 1131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33" name="组合 1132"/>
              <p:cNvGrpSpPr/>
              <p:nvPr/>
            </p:nvGrpSpPr>
            <p:grpSpPr>
              <a:xfrm>
                <a:off x="77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134" name="直接连接符 1133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35" name="直接连接符 1134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36" name="直接连接符 1135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37" name="直接连接符 1136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38" name="直接连接符 1137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39" name="直接连接符 1138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40" name="直接连接符 1139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41" name="直接连接符 1140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42" name="直接连接符 1141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43" name="直接连接符 1142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44" name="直接连接符 1143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45" name="直接连接符 1144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46" name="组合 1145"/>
              <p:cNvGrpSpPr/>
              <p:nvPr/>
            </p:nvGrpSpPr>
            <p:grpSpPr>
              <a:xfrm>
                <a:off x="51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147" name="直接连接符 1146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48" name="直接连接符 1147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49" name="直接连接符 1148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50" name="直接连接符 1149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51" name="直接连接符 1150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52" name="直接连接符 1151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53" name="直接连接符 1152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54" name="直接连接符 1153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55" name="直接连接符 1154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56" name="直接连接符 1155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57" name="直接连接符 1156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58" name="直接连接符 1157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59" name="组合 1158"/>
              <p:cNvGrpSpPr/>
              <p:nvPr/>
            </p:nvGrpSpPr>
            <p:grpSpPr>
              <a:xfrm>
                <a:off x="103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160" name="直接连接符 1159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61" name="直接连接符 1160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62" name="直接连接符 1161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63" name="直接连接符 1162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64" name="直接连接符 1163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65" name="直接连接符 1164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66" name="直接连接符 1165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67" name="直接连接符 1166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68" name="直接连接符 1167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69" name="直接连接符 1168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70" name="直接连接符 1169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71" name="直接连接符 1170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72" name="组合 1171"/>
              <p:cNvGrpSpPr/>
              <p:nvPr/>
            </p:nvGrpSpPr>
            <p:grpSpPr>
              <a:xfrm>
                <a:off x="1564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173" name="直接连接符 1172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74" name="直接连接符 1173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75" name="直接连接符 1174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76" name="直接连接符 1175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77" name="直接连接符 1176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78" name="直接连接符 1177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79" name="直接连接符 1178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80" name="直接连接符 1179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81" name="直接连接符 1180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82" name="直接连接符 1181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83" name="直接连接符 1182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84" name="直接连接符 1183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85" name="组合 1184"/>
              <p:cNvGrpSpPr/>
              <p:nvPr/>
            </p:nvGrpSpPr>
            <p:grpSpPr>
              <a:xfrm>
                <a:off x="13036" y="8203"/>
                <a:ext cx="2200" cy="1154"/>
                <a:chOff x="2581" y="8203"/>
                <a:chExt cx="2200" cy="1154"/>
              </a:xfrm>
            </p:grpSpPr>
            <p:cxnSp>
              <p:nvCxnSpPr>
                <p:cNvPr id="1186" name="直接连接符 1185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87" name="直接连接符 1186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88" name="直接连接符 1187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89" name="直接连接符 1188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90" name="直接连接符 1189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91" name="直接连接符 1190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92" name="直接连接符 1191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93" name="直接连接符 1192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94" name="直接连接符 1193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95" name="直接连接符 1194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96" name="直接连接符 1195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97" name="直接连接符 1196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198" name="组合 1197"/>
            <p:cNvGrpSpPr/>
            <p:nvPr/>
          </p:nvGrpSpPr>
          <p:grpSpPr>
            <a:xfrm>
              <a:off x="26644" y="7248"/>
              <a:ext cx="15260" cy="1154"/>
              <a:chOff x="2581" y="8203"/>
              <a:chExt cx="15260" cy="1154"/>
            </a:xfrm>
          </p:grpSpPr>
          <p:grpSp>
            <p:nvGrpSpPr>
              <p:cNvPr id="1199" name="组合 1198"/>
              <p:cNvGrpSpPr/>
              <p:nvPr/>
            </p:nvGrpSpPr>
            <p:grpSpPr>
              <a:xfrm>
                <a:off x="25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200" name="直接连接符 1199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01" name="直接连接符 1200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02" name="直接连接符 1201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03" name="直接连接符 1202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04" name="直接连接符 1203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05" name="直接连接符 1204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06" name="直接连接符 1205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07" name="直接连接符 1206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08" name="直接连接符 1207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09" name="直接连接符 1208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10" name="直接连接符 1209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11" name="直接连接符 1210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12" name="组合 1211"/>
              <p:cNvGrpSpPr/>
              <p:nvPr/>
            </p:nvGrpSpPr>
            <p:grpSpPr>
              <a:xfrm>
                <a:off x="77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213" name="直接连接符 1212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14" name="直接连接符 1213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15" name="直接连接符 1214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16" name="直接连接符 1215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17" name="直接连接符 1216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18" name="直接连接符 1217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19" name="直接连接符 1218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20" name="直接连接符 1219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21" name="直接连接符 1220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22" name="直接连接符 1221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23" name="直接连接符 1222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24" name="直接连接符 1223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25" name="组合 1224"/>
              <p:cNvGrpSpPr/>
              <p:nvPr/>
            </p:nvGrpSpPr>
            <p:grpSpPr>
              <a:xfrm>
                <a:off x="51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226" name="直接连接符 1225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27" name="直接连接符 1226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28" name="直接连接符 1227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29" name="直接连接符 1228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30" name="直接连接符 1229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31" name="直接连接符 1230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32" name="直接连接符 1231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33" name="直接连接符 1232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34" name="直接连接符 1233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35" name="直接连接符 1234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36" name="直接连接符 1235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37" name="直接连接符 1236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38" name="组合 1237"/>
              <p:cNvGrpSpPr/>
              <p:nvPr/>
            </p:nvGrpSpPr>
            <p:grpSpPr>
              <a:xfrm>
                <a:off x="103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239" name="直接连接符 1238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40" name="直接连接符 1239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41" name="直接连接符 1240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42" name="直接连接符 1241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43" name="直接连接符 1242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44" name="直接连接符 1243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45" name="直接连接符 1244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46" name="直接连接符 1245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47" name="直接连接符 1246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48" name="直接连接符 1247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49" name="直接连接符 1248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50" name="直接连接符 1249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51" name="组合 1250"/>
              <p:cNvGrpSpPr/>
              <p:nvPr/>
            </p:nvGrpSpPr>
            <p:grpSpPr>
              <a:xfrm>
                <a:off x="1564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252" name="直接连接符 1251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53" name="直接连接符 1252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54" name="直接连接符 1253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55" name="直接连接符 1254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56" name="直接连接符 1255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57" name="直接连接符 1256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58" name="直接连接符 1257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59" name="直接连接符 1258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60" name="直接连接符 1259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61" name="直接连接符 1260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62" name="直接连接符 1261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63" name="直接连接符 1262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64" name="组合 1263"/>
              <p:cNvGrpSpPr/>
              <p:nvPr/>
            </p:nvGrpSpPr>
            <p:grpSpPr>
              <a:xfrm>
                <a:off x="13036" y="8203"/>
                <a:ext cx="2200" cy="1154"/>
                <a:chOff x="2581" y="8203"/>
                <a:chExt cx="2200" cy="1154"/>
              </a:xfrm>
            </p:grpSpPr>
            <p:cxnSp>
              <p:nvCxnSpPr>
                <p:cNvPr id="1265" name="直接连接符 1264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66" name="直接连接符 1265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67" name="直接连接符 1266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68" name="直接连接符 1267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69" name="直接连接符 1268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70" name="直接连接符 1269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71" name="直接连接符 1270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72" name="直接连接符 1271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73" name="直接连接符 1272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74" name="直接连接符 1273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75" name="直接连接符 1274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76" name="直接连接符 1275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277" name="组合 1276"/>
            <p:cNvGrpSpPr/>
            <p:nvPr/>
          </p:nvGrpSpPr>
          <p:grpSpPr>
            <a:xfrm>
              <a:off x="42406" y="7248"/>
              <a:ext cx="15260" cy="1154"/>
              <a:chOff x="2581" y="8203"/>
              <a:chExt cx="15260" cy="1154"/>
            </a:xfrm>
          </p:grpSpPr>
          <p:grpSp>
            <p:nvGrpSpPr>
              <p:cNvPr id="1278" name="组合 1277"/>
              <p:cNvGrpSpPr/>
              <p:nvPr/>
            </p:nvGrpSpPr>
            <p:grpSpPr>
              <a:xfrm>
                <a:off x="25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279" name="直接连接符 1278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80" name="直接连接符 1279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81" name="直接连接符 1280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82" name="直接连接符 1281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83" name="直接连接符 1282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84" name="直接连接符 1283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85" name="直接连接符 1284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86" name="直接连接符 1285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87" name="直接连接符 1286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88" name="直接连接符 1287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89" name="直接连接符 1288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90" name="直接连接符 1289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91" name="组合 1290"/>
              <p:cNvGrpSpPr/>
              <p:nvPr/>
            </p:nvGrpSpPr>
            <p:grpSpPr>
              <a:xfrm>
                <a:off x="77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292" name="直接连接符 1291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93" name="直接连接符 1292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94" name="直接连接符 1293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95" name="直接连接符 1294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96" name="直接连接符 1295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97" name="直接连接符 1296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98" name="直接连接符 1297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99" name="直接连接符 1298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00" name="直接连接符 1299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01" name="直接连接符 1300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02" name="直接连接符 1301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03" name="直接连接符 1302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304" name="组合 1303"/>
              <p:cNvGrpSpPr/>
              <p:nvPr/>
            </p:nvGrpSpPr>
            <p:grpSpPr>
              <a:xfrm>
                <a:off x="51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305" name="直接连接符 1304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06" name="直接连接符 1305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07" name="直接连接符 1306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08" name="直接连接符 1307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09" name="直接连接符 1308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10" name="直接连接符 1309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11" name="直接连接符 1310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12" name="直接连接符 1311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13" name="直接连接符 1312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14" name="直接连接符 1313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15" name="直接连接符 1314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16" name="直接连接符 1315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317" name="组合 1316"/>
              <p:cNvGrpSpPr/>
              <p:nvPr/>
            </p:nvGrpSpPr>
            <p:grpSpPr>
              <a:xfrm>
                <a:off x="103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318" name="直接连接符 1317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19" name="直接连接符 1318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20" name="直接连接符 1319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21" name="直接连接符 1320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22" name="直接连接符 1321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23" name="直接连接符 1322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24" name="直接连接符 1323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25" name="直接连接符 1324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26" name="直接连接符 1325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27" name="直接连接符 1326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28" name="直接连接符 1327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29" name="直接连接符 1328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330" name="组合 1329"/>
              <p:cNvGrpSpPr/>
              <p:nvPr/>
            </p:nvGrpSpPr>
            <p:grpSpPr>
              <a:xfrm>
                <a:off x="1564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331" name="直接连接符 1330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32" name="直接连接符 1331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33" name="直接连接符 1332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34" name="直接连接符 1333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35" name="直接连接符 1334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36" name="直接连接符 1335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37" name="直接连接符 1336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38" name="直接连接符 1337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39" name="直接连接符 1338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40" name="直接连接符 1339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41" name="直接连接符 1340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42" name="直接连接符 1341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343" name="组合 1342"/>
              <p:cNvGrpSpPr/>
              <p:nvPr/>
            </p:nvGrpSpPr>
            <p:grpSpPr>
              <a:xfrm>
                <a:off x="13036" y="8203"/>
                <a:ext cx="2200" cy="1154"/>
                <a:chOff x="2581" y="8203"/>
                <a:chExt cx="2200" cy="1154"/>
              </a:xfrm>
            </p:grpSpPr>
            <p:cxnSp>
              <p:nvCxnSpPr>
                <p:cNvPr id="1344" name="直接连接符 1343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45" name="直接连接符 1344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46" name="直接连接符 1345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47" name="直接连接符 1346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48" name="直接连接符 1347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49" name="直接连接符 1348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50" name="直接连接符 1349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51" name="直接连接符 1350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52" name="直接连接符 1351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53" name="直接连接符 1352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54" name="直接连接符 1353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55" name="直接连接符 1354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</p:grpSp>
      </p:grpSp>
      <p:sp>
        <p:nvSpPr>
          <p:cNvPr id="1358" name="矩形 1357"/>
          <p:cNvSpPr/>
          <p:nvPr/>
        </p:nvSpPr>
        <p:spPr>
          <a:xfrm>
            <a:off x="1880870" y="6028055"/>
            <a:ext cx="1106805" cy="82994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1998 </a:t>
            </a:r>
            <a:r>
              <a:rPr lang="en-US" altLang="zh-CN" sz="5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 </a:t>
            </a:r>
            <a:endParaRPr lang="en-US" altLang="zh-CN" sz="36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35 Thin" panose="00020600040101010101" charset="-122"/>
            </a:endParaRPr>
          </a:p>
        </p:txBody>
      </p:sp>
      <p:sp>
        <p:nvSpPr>
          <p:cNvPr id="1360" name="矩形 1359"/>
          <p:cNvSpPr/>
          <p:nvPr/>
        </p:nvSpPr>
        <p:spPr>
          <a:xfrm>
            <a:off x="7780233" y="6334125"/>
            <a:ext cx="1654810" cy="5969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2026</a:t>
            </a:r>
            <a:endParaRPr lang="en-US" altLang="zh-CN" sz="28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35 Thin" panose="00020600040101010101" charset="-122"/>
              <a:sym typeface="+mn-ea"/>
            </a:endParaRPr>
          </a:p>
        </p:txBody>
      </p:sp>
      <p:pic>
        <p:nvPicPr>
          <p:cNvPr id="5" name="图片 4" descr="D:/Desktop/20221005-高俊杰-hps.jpg20221005-高俊杰-hps"/>
          <p:cNvPicPr>
            <a:picLocks noChangeAspect="1"/>
          </p:cNvPicPr>
          <p:nvPr/>
        </p:nvPicPr>
        <p:blipFill>
          <a:blip r:embed="rId5"/>
          <a:srcRect t="4391" b="4391"/>
          <a:stretch>
            <a:fillRect/>
          </a:stretch>
        </p:blipFill>
        <p:spPr>
          <a:xfrm>
            <a:off x="6802929" y="3879215"/>
            <a:ext cx="2948132" cy="179641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矩形 32"/>
          <p:cNvSpPr/>
          <p:nvPr/>
        </p:nvSpPr>
        <p:spPr>
          <a:xfrm>
            <a:off x="0" y="1305560"/>
            <a:ext cx="12191365" cy="3516630"/>
          </a:xfrm>
          <a:prstGeom prst="rect">
            <a:avLst/>
          </a:prstGeom>
          <a:gradFill>
            <a:gsLst>
              <a:gs pos="0">
                <a:srgbClr val="254967"/>
              </a:gs>
              <a:gs pos="30000">
                <a:srgbClr val="254967">
                  <a:alpha val="70000"/>
                </a:srgbClr>
              </a:gs>
              <a:gs pos="55000">
                <a:srgbClr val="254967">
                  <a:alpha val="15000"/>
                </a:srgbClr>
              </a:gs>
              <a:gs pos="100000">
                <a:schemeClr val="bg1">
                  <a:alpha val="50000"/>
                </a:schemeClr>
              </a:gs>
            </a:gsLst>
            <a:lin ang="162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63" name="文本框 62"/>
          <p:cNvSpPr txBox="1"/>
          <p:nvPr/>
        </p:nvSpPr>
        <p:spPr>
          <a:xfrm>
            <a:off x="635" y="424815"/>
            <a:ext cx="12191365" cy="7683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4400" b="1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</a:lstStyle>
          <a:p>
            <a:pPr algn="ctr"/>
            <a:r>
              <a:rPr lang="en-US" dirty="0"/>
              <a:t>HANGZHOU, ZHEJIANG PROVINCE</a:t>
            </a:r>
            <a:endParaRPr lang="en-US" dirty="0"/>
          </a:p>
        </p:txBody>
      </p:sp>
      <p:grpSp>
        <p:nvGrpSpPr>
          <p:cNvPr id="21" name="组合 20"/>
          <p:cNvGrpSpPr/>
          <p:nvPr/>
        </p:nvGrpSpPr>
        <p:grpSpPr>
          <a:xfrm>
            <a:off x="0" y="0"/>
            <a:ext cx="522000" cy="522000"/>
            <a:chOff x="0" y="0"/>
            <a:chExt cx="522000" cy="522000"/>
          </a:xfrm>
        </p:grpSpPr>
        <p:sp>
          <p:nvSpPr>
            <p:cNvPr id="22" name="矩形 21"/>
            <p:cNvSpPr/>
            <p:nvPr/>
          </p:nvSpPr>
          <p:spPr>
            <a:xfrm>
              <a:off x="0" y="0"/>
              <a:ext cx="522000" cy="522000"/>
            </a:xfrm>
            <a:prstGeom prst="rect">
              <a:avLst/>
            </a:prstGeom>
            <a:solidFill>
              <a:srgbClr val="FE63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23" name="组合 22"/>
            <p:cNvGrpSpPr/>
            <p:nvPr/>
          </p:nvGrpSpPr>
          <p:grpSpPr>
            <a:xfrm>
              <a:off x="117000" y="117000"/>
              <a:ext cx="288000" cy="288000"/>
              <a:chOff x="1127611" y="662793"/>
              <a:chExt cx="288000" cy="288000"/>
            </a:xfrm>
          </p:grpSpPr>
          <p:sp>
            <p:nvSpPr>
              <p:cNvPr id="24" name="矩形 23"/>
              <p:cNvSpPr/>
              <p:nvPr/>
            </p:nvSpPr>
            <p:spPr>
              <a:xfrm>
                <a:off x="1127611" y="788793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5" name="矩形 24"/>
              <p:cNvSpPr/>
              <p:nvPr/>
            </p:nvSpPr>
            <p:spPr>
              <a:xfrm rot="5400000">
                <a:off x="1127611" y="788793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</p:grpSp>
      <p:pic>
        <p:nvPicPr>
          <p:cNvPr id="11" name="图片 10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57279"/>
            <a:ext cx="1699923" cy="1133991"/>
          </a:xfrm>
          <a:prstGeom prst="rect">
            <a:avLst/>
          </a:prstGeom>
        </p:spPr>
      </p:pic>
      <p:sp>
        <p:nvSpPr>
          <p:cNvPr id="12" name="矩形 11"/>
          <p:cNvSpPr/>
          <p:nvPr/>
        </p:nvSpPr>
        <p:spPr>
          <a:xfrm>
            <a:off x="301625" y="6291560"/>
            <a:ext cx="1097280" cy="3371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600" b="1" dirty="0">
                <a:solidFill>
                  <a:schemeClr val="bg1"/>
                </a:solidFill>
              </a:rPr>
              <a:t>1.Zijingang</a:t>
            </a:r>
            <a:endParaRPr lang="zh-CN" altLang="en-US" sz="1600" b="1" dirty="0">
              <a:solidFill>
                <a:schemeClr val="bg1"/>
              </a:solidFill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2118484" y="6282729"/>
            <a:ext cx="953770" cy="3371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1600" b="1" dirty="0">
                <a:solidFill>
                  <a:schemeClr val="bg1"/>
                </a:solidFill>
              </a:rPr>
              <a:t>2.Yuquan</a:t>
            </a:r>
            <a:endParaRPr lang="zh-CN" altLang="en-US" sz="1600" b="1" dirty="0">
              <a:solidFill>
                <a:schemeClr val="bg1"/>
              </a:solidFill>
            </a:endParaRPr>
          </a:p>
        </p:txBody>
      </p:sp>
      <p:pic>
        <p:nvPicPr>
          <p:cNvPr id="72" name="图片 7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5739" y="5157270"/>
            <a:ext cx="1699936" cy="1134000"/>
          </a:xfrm>
          <a:prstGeom prst="rect">
            <a:avLst/>
          </a:prstGeom>
        </p:spPr>
      </p:pic>
      <p:sp>
        <p:nvSpPr>
          <p:cNvPr id="73" name="矩形 72"/>
          <p:cNvSpPr/>
          <p:nvPr/>
        </p:nvSpPr>
        <p:spPr>
          <a:xfrm>
            <a:off x="4018541" y="6291560"/>
            <a:ext cx="645160" cy="3371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600" b="1" dirty="0">
                <a:solidFill>
                  <a:schemeClr val="bg1"/>
                </a:solidFill>
              </a:rPr>
              <a:t>3.Xixi</a:t>
            </a:r>
            <a:endParaRPr lang="zh-CN" altLang="en-US" sz="1600" b="1" dirty="0">
              <a:solidFill>
                <a:schemeClr val="bg1"/>
              </a:solidFill>
            </a:endParaRPr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491" y="5157270"/>
            <a:ext cx="1699936" cy="1134000"/>
          </a:xfrm>
          <a:prstGeom prst="rect">
            <a:avLst/>
          </a:prstGeom>
        </p:spPr>
      </p:pic>
      <p:sp>
        <p:nvSpPr>
          <p:cNvPr id="75" name="矩形 74"/>
          <p:cNvSpPr/>
          <p:nvPr/>
        </p:nvSpPr>
        <p:spPr>
          <a:xfrm>
            <a:off x="5536963" y="6282729"/>
            <a:ext cx="1124585" cy="3371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600" b="1" dirty="0">
                <a:solidFill>
                  <a:schemeClr val="bg1"/>
                </a:solidFill>
              </a:rPr>
              <a:t>4.Huajiachi</a:t>
            </a:r>
            <a:endParaRPr lang="zh-CN" altLang="en-US" sz="1600" b="1" dirty="0">
              <a:solidFill>
                <a:schemeClr val="bg1"/>
              </a:solidFill>
            </a:endParaRPr>
          </a:p>
        </p:txBody>
      </p:sp>
      <p:pic>
        <p:nvPicPr>
          <p:cNvPr id="78" name="图片 7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7243" y="5157270"/>
            <a:ext cx="1699936" cy="1134000"/>
          </a:xfrm>
          <a:prstGeom prst="rect">
            <a:avLst/>
          </a:prstGeom>
        </p:spPr>
      </p:pic>
      <p:sp>
        <p:nvSpPr>
          <p:cNvPr id="79" name="矩形 78"/>
          <p:cNvSpPr/>
          <p:nvPr/>
        </p:nvSpPr>
        <p:spPr>
          <a:xfrm>
            <a:off x="7330975" y="6282670"/>
            <a:ext cx="1004570" cy="3371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600" b="1" dirty="0">
                <a:solidFill>
                  <a:schemeClr val="bg1"/>
                </a:solidFill>
              </a:rPr>
              <a:t>5.Zhijiang</a:t>
            </a:r>
            <a:endParaRPr lang="zh-CN" altLang="en-US" sz="1600" b="1" dirty="0">
              <a:solidFill>
                <a:schemeClr val="bg1"/>
              </a:solidFill>
            </a:endParaRPr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995" y="5157269"/>
            <a:ext cx="1699936" cy="1134000"/>
          </a:xfrm>
          <a:prstGeom prst="rect">
            <a:avLst/>
          </a:prstGeom>
        </p:spPr>
      </p:pic>
      <p:sp>
        <p:nvSpPr>
          <p:cNvPr id="81" name="矩形 80"/>
          <p:cNvSpPr/>
          <p:nvPr/>
        </p:nvSpPr>
        <p:spPr>
          <a:xfrm>
            <a:off x="8992272" y="6282729"/>
            <a:ext cx="1164590" cy="3371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600" b="1" dirty="0">
                <a:solidFill>
                  <a:schemeClr val="bg1"/>
                </a:solidFill>
              </a:rPr>
              <a:t>6.Zhoushan</a:t>
            </a:r>
            <a:endParaRPr lang="zh-CN" altLang="en-US" sz="1600" b="1" dirty="0">
              <a:solidFill>
                <a:schemeClr val="bg1"/>
              </a:solidFill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27"/>
          <a:stretch>
            <a:fillRect/>
          </a:stretch>
        </p:blipFill>
        <p:spPr>
          <a:xfrm>
            <a:off x="8728747" y="5157269"/>
            <a:ext cx="1691595" cy="1134000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6160" y="5157269"/>
            <a:ext cx="1725840" cy="1134000"/>
          </a:xfrm>
          <a:prstGeom prst="rect">
            <a:avLst/>
          </a:prstGeom>
        </p:spPr>
      </p:pic>
      <p:sp>
        <p:nvSpPr>
          <p:cNvPr id="56" name="矩形 55"/>
          <p:cNvSpPr/>
          <p:nvPr/>
        </p:nvSpPr>
        <p:spPr>
          <a:xfrm>
            <a:off x="10189845" y="6282670"/>
            <a:ext cx="2002155" cy="5835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1600" b="1" dirty="0">
                <a:solidFill>
                  <a:schemeClr val="bg1"/>
                </a:solidFill>
              </a:rPr>
              <a:t>7.Haining</a:t>
            </a:r>
            <a:endParaRPr lang="en-US" altLang="zh-CN" sz="1600" b="1" dirty="0">
              <a:solidFill>
                <a:schemeClr val="bg1"/>
              </a:solidFill>
            </a:endParaRPr>
          </a:p>
          <a:p>
            <a:pPr algn="ctr"/>
            <a:r>
              <a:rPr lang="en-US" altLang="zh-CN" sz="1600" b="1" dirty="0">
                <a:solidFill>
                  <a:schemeClr val="bg1"/>
                </a:solidFill>
              </a:rPr>
              <a:t>International Campus</a:t>
            </a:r>
            <a:endParaRPr lang="en-US" altLang="zh-CN" sz="1600" b="1" dirty="0">
              <a:solidFill>
                <a:schemeClr val="bg1"/>
              </a:solidFill>
            </a:endParaRPr>
          </a:p>
        </p:txBody>
      </p:sp>
      <p:grpSp>
        <p:nvGrpSpPr>
          <p:cNvPr id="45" name="组合 44"/>
          <p:cNvGrpSpPr/>
          <p:nvPr/>
        </p:nvGrpSpPr>
        <p:grpSpPr>
          <a:xfrm>
            <a:off x="1633220" y="1213485"/>
            <a:ext cx="9862820" cy="2007870"/>
            <a:chOff x="2475" y="2150"/>
            <a:chExt cx="15532" cy="3162"/>
          </a:xfrm>
        </p:grpSpPr>
        <p:sp>
          <p:nvSpPr>
            <p:cNvPr id="34" name="矩形 33"/>
            <p:cNvSpPr/>
            <p:nvPr/>
          </p:nvSpPr>
          <p:spPr>
            <a:xfrm flipV="1">
              <a:off x="2475" y="2922"/>
              <a:ext cx="12302" cy="120"/>
            </a:xfrm>
            <a:prstGeom prst="rect">
              <a:avLst/>
            </a:prstGeom>
            <a:solidFill>
              <a:srgbClr val="FE63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5" name="文本框 34"/>
            <p:cNvSpPr txBox="1"/>
            <p:nvPr/>
          </p:nvSpPr>
          <p:spPr>
            <a:xfrm>
              <a:off x="2475" y="2150"/>
              <a:ext cx="12405" cy="8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阿里巴巴普惠体 2.0 35 Thin" panose="00020600040101010101" charset="-122"/>
                </a:rPr>
                <a:t>A Jewel in the Crown of China’s Innovation Economy</a:t>
              </a:r>
              <a:endParaRPr lang="zh-CN" alt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阿里巴巴普惠体 2.0 35 Thin" panose="00020600040101010101" charset="-122"/>
              </a:endParaRPr>
            </a:p>
          </p:txBody>
        </p:sp>
        <p:sp>
          <p:nvSpPr>
            <p:cNvPr id="31" name="文本框 30"/>
            <p:cNvSpPr txBox="1"/>
            <p:nvPr/>
          </p:nvSpPr>
          <p:spPr>
            <a:xfrm>
              <a:off x="2475" y="3149"/>
              <a:ext cx="15532" cy="21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indent="0" algn="l" fontAlgn="auto">
                <a:lnSpc>
                  <a:spcPts val="2500"/>
                </a:lnSpc>
              </a:pPr>
              <a:r>
                <a:rPr lang="en-US" altLang="zh-CN" sz="1600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rPr>
                <a:t>A global hub where </a:t>
              </a:r>
              <a:r>
                <a:rPr lang="en-US" altLang="zh-CN" sz="1600" b="1" u="sng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rPr>
                <a:t>historical heritage meets future-shaping technologies</a:t>
              </a:r>
              <a:r>
                <a:rPr lang="en-US" altLang="zh-CN" sz="1600" b="1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rPr>
                <a:t>.</a:t>
              </a:r>
              <a:r>
                <a:rPr lang="en-US" altLang="zh-CN" sz="1600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rPr>
                <a:t> </a:t>
              </a:r>
              <a:endParaRPr lang="en-US" altLang="zh-CN" sz="1600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</a:endParaRPr>
            </a:p>
            <a:p>
              <a:pPr indent="0" algn="l" fontAlgn="auto">
                <a:lnSpc>
                  <a:spcPts val="2500"/>
                </a:lnSpc>
              </a:pPr>
              <a:r>
                <a:rPr lang="en-US" altLang="zh-CN" sz="1600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rPr>
                <a:t>One of the birthplaces of Chinese civilization and ranking among the seven </a:t>
              </a:r>
              <a:r>
                <a:rPr lang="en-US" altLang="zh-CN" sz="1600" b="1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rPr>
                <a:t>ancient capitals </a:t>
              </a:r>
              <a:r>
                <a:rPr lang="en-US" altLang="zh-CN" sz="1600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rPr>
                <a:t>in China.</a:t>
              </a:r>
              <a:endParaRPr lang="en-US" altLang="zh-CN" sz="1600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  <a:sym typeface="+mn-ea"/>
              </a:endParaRPr>
            </a:p>
            <a:p>
              <a:pPr indent="0" algn="l" fontAlgn="auto">
                <a:lnSpc>
                  <a:spcPts val="2500"/>
                </a:lnSpc>
              </a:pPr>
              <a:r>
                <a:rPr lang="en-US" altLang="zh-CN" sz="1600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rPr>
                <a:t>Home to </a:t>
              </a:r>
              <a:r>
                <a:rPr lang="en-US" altLang="zh-CN" sz="1600" b="1" u="sng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rPr>
                <a:t>"Six Little Dragons"</a:t>
              </a:r>
              <a:r>
                <a:rPr lang="en-US" altLang="zh-CN" sz="1600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rPr>
                <a:t> (DeepSeek, DEEPRobotics, MANYCORE)</a:t>
              </a:r>
              <a:endParaRPr lang="en-US" altLang="zh-CN" sz="1600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  <a:sym typeface="+mn-ea"/>
              </a:endParaRPr>
            </a:p>
            <a:p>
              <a:pPr indent="0" algn="l" fontAlgn="auto">
                <a:lnSpc>
                  <a:spcPts val="2500"/>
                </a:lnSpc>
              </a:pPr>
              <a:endParaRPr lang="en-US" altLang="zh-CN" sz="1600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  <a:sym typeface="+mn-ea"/>
              </a:endParaRPr>
            </a:p>
          </p:txBody>
        </p:sp>
      </p:grpSp>
      <p:grpSp>
        <p:nvGrpSpPr>
          <p:cNvPr id="59" name="组合 58"/>
          <p:cNvGrpSpPr/>
          <p:nvPr/>
        </p:nvGrpSpPr>
        <p:grpSpPr>
          <a:xfrm>
            <a:off x="4663440" y="3146425"/>
            <a:ext cx="7403465" cy="1667510"/>
            <a:chOff x="184" y="4955"/>
            <a:chExt cx="11659" cy="2626"/>
          </a:xfrm>
        </p:grpSpPr>
        <p:grpSp>
          <p:nvGrpSpPr>
            <p:cNvPr id="55" name="组合 54"/>
            <p:cNvGrpSpPr/>
            <p:nvPr/>
          </p:nvGrpSpPr>
          <p:grpSpPr>
            <a:xfrm>
              <a:off x="184" y="4955"/>
              <a:ext cx="11659" cy="966"/>
              <a:chOff x="184" y="4955"/>
              <a:chExt cx="11659" cy="966"/>
            </a:xfrm>
          </p:grpSpPr>
          <p:sp>
            <p:nvSpPr>
              <p:cNvPr id="27" name="文本框 26"/>
              <p:cNvSpPr txBox="1"/>
              <p:nvPr/>
            </p:nvSpPr>
            <p:spPr>
              <a:xfrm>
                <a:off x="184" y="5129"/>
                <a:ext cx="1265" cy="628"/>
              </a:xfrm>
              <a:prstGeom prst="rect">
                <a:avLst/>
              </a:prstGeom>
              <a:solidFill>
                <a:srgbClr val="FE630D"/>
              </a:solidFill>
            </p:spPr>
            <p:txBody>
              <a:bodyPr wrap="square" rtlCol="0">
                <a:spAutoFit/>
              </a:bodyPr>
              <a:p>
                <a:pPr algn="ctr"/>
                <a:r>
                  <a:rPr lang="en-US" altLang="zh-CN" sz="2000" b="1">
                    <a:solidFill>
                      <a:schemeClr val="bg1"/>
                    </a:solidFill>
                  </a:rPr>
                  <a:t>#1</a:t>
                </a:r>
                <a:endParaRPr lang="en-US" altLang="zh-CN" sz="20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32" name="文本框 31"/>
              <p:cNvSpPr txBox="1"/>
              <p:nvPr/>
            </p:nvSpPr>
            <p:spPr>
              <a:xfrm>
                <a:off x="1449" y="4955"/>
                <a:ext cx="10395" cy="967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p>
                <a:pPr algn="l">
                  <a:buClrTx/>
                  <a:buSzTx/>
                  <a:buFontTx/>
                </a:pPr>
                <a:r>
                  <a:rPr lang="en-US" altLang="zh-CN" sz="1600" dirty="0">
                    <a:solidFill>
                      <a:schemeClr val="bg1"/>
                    </a:solidFill>
                    <a:latin typeface="+mj-lt"/>
                    <a:ea typeface="Roboto" panose="02000000000000000000" pitchFamily="2" charset="0"/>
                    <a:cs typeface="阿里巴巴普惠体 2.0 35 Thin" panose="00020600040101010101" charset="-122"/>
                  </a:rPr>
                  <a:t>in China for the number of companies listed in the </a:t>
                </a:r>
                <a:endParaRPr lang="en-US" altLang="zh-CN" sz="1600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  <a:p>
                <a:pPr algn="l">
                  <a:buClrTx/>
                  <a:buSzTx/>
                  <a:buFontTx/>
                </a:pPr>
                <a:r>
                  <a:rPr lang="en-US" altLang="zh-CN" sz="1600" dirty="0">
                    <a:solidFill>
                      <a:schemeClr val="bg1"/>
                    </a:solidFill>
                    <a:latin typeface="+mj-lt"/>
                    <a:ea typeface="Roboto" panose="02000000000000000000" pitchFamily="2" charset="0"/>
                    <a:cs typeface="阿里巴巴普惠体 2.0 35 Thin" panose="00020600040101010101" charset="-122"/>
                  </a:rPr>
                  <a:t>“Top 500 Chinese Private Enterprises” for 22 consecutive years</a:t>
                </a:r>
                <a:endParaRPr lang="en-US" altLang="zh-CN" sz="1600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</p:grpSp>
        <p:grpSp>
          <p:nvGrpSpPr>
            <p:cNvPr id="57" name="组合 56"/>
            <p:cNvGrpSpPr/>
            <p:nvPr/>
          </p:nvGrpSpPr>
          <p:grpSpPr>
            <a:xfrm>
              <a:off x="184" y="6048"/>
              <a:ext cx="11029" cy="643"/>
              <a:chOff x="184" y="6055"/>
              <a:chExt cx="11029" cy="643"/>
            </a:xfrm>
          </p:grpSpPr>
          <p:sp>
            <p:nvSpPr>
              <p:cNvPr id="28" name="文本框 27"/>
              <p:cNvSpPr txBox="1"/>
              <p:nvPr/>
            </p:nvSpPr>
            <p:spPr>
              <a:xfrm>
                <a:off x="184" y="6070"/>
                <a:ext cx="1265" cy="628"/>
              </a:xfrm>
              <a:prstGeom prst="rect">
                <a:avLst/>
              </a:prstGeom>
              <a:solidFill>
                <a:srgbClr val="FE630D"/>
              </a:solidFill>
            </p:spPr>
            <p:txBody>
              <a:bodyPr wrap="square" rtlCol="0">
                <a:spAutoFit/>
              </a:bodyPr>
              <a:p>
                <a:pPr algn="ctr"/>
                <a:r>
                  <a:rPr lang="en-US" altLang="zh-CN" sz="2000" b="1">
                    <a:solidFill>
                      <a:schemeClr val="bg1"/>
                    </a:solidFill>
                  </a:rPr>
                  <a:t>#3</a:t>
                </a:r>
                <a:endParaRPr lang="en-US" altLang="zh-CN" sz="20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36" name="文本框 35"/>
              <p:cNvSpPr txBox="1"/>
              <p:nvPr/>
            </p:nvSpPr>
            <p:spPr>
              <a:xfrm>
                <a:off x="1448" y="6055"/>
                <a:ext cx="9765" cy="62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p>
                <a:r>
                  <a:rPr lang="en-US" altLang="zh-CN" sz="1600" dirty="0">
                    <a:solidFill>
                      <a:schemeClr val="bg1"/>
                    </a:solidFill>
                    <a:latin typeface="+mj-lt"/>
                    <a:ea typeface="Roboto" panose="02000000000000000000" pitchFamily="2" charset="0"/>
                    <a:cs typeface="阿里巴巴普惠体 2.0 35 Thin" panose="00020600040101010101" charset="-122"/>
                    <a:sym typeface="+mn-ea"/>
                  </a:rPr>
                  <a:t>in Chinese Cities' Sci-Tech Finance Index</a:t>
                </a:r>
                <a:r>
                  <a:rPr lang="en-US" altLang="zh-CN" sz="1600" b="1" dirty="0">
                    <a:solidFill>
                      <a:schemeClr val="bg1"/>
                    </a:solidFill>
                    <a:latin typeface="+mj-lt"/>
                    <a:ea typeface="Roboto" panose="02000000000000000000" pitchFamily="2" charset="0"/>
                    <a:cs typeface="阿里巴巴普惠体 2.0 35 Thin" panose="00020600040101010101" charset="-122"/>
                    <a:sym typeface="+mn-ea"/>
                  </a:rPr>
                  <a:t> </a:t>
                </a:r>
                <a:endParaRPr lang="en-US" altLang="zh-CN" sz="1600" b="1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endParaRPr>
              </a:p>
            </p:txBody>
          </p:sp>
        </p:grpSp>
        <p:grpSp>
          <p:nvGrpSpPr>
            <p:cNvPr id="58" name="组合 57"/>
            <p:cNvGrpSpPr/>
            <p:nvPr/>
          </p:nvGrpSpPr>
          <p:grpSpPr>
            <a:xfrm>
              <a:off x="184" y="6952"/>
              <a:ext cx="11029" cy="629"/>
              <a:chOff x="184" y="6951"/>
              <a:chExt cx="11029" cy="629"/>
            </a:xfrm>
          </p:grpSpPr>
          <p:sp>
            <p:nvSpPr>
              <p:cNvPr id="29" name="文本框 28"/>
              <p:cNvSpPr txBox="1"/>
              <p:nvPr/>
            </p:nvSpPr>
            <p:spPr>
              <a:xfrm>
                <a:off x="184" y="6952"/>
                <a:ext cx="1264" cy="628"/>
              </a:xfrm>
              <a:prstGeom prst="rect">
                <a:avLst/>
              </a:prstGeom>
              <a:solidFill>
                <a:srgbClr val="FE630D"/>
              </a:solidFill>
            </p:spPr>
            <p:txBody>
              <a:bodyPr wrap="square" rtlCol="0">
                <a:spAutoFit/>
              </a:bodyPr>
              <a:p>
                <a:pPr algn="ctr"/>
                <a:r>
                  <a:rPr lang="en-US" altLang="zh-CN" sz="2000" b="1">
                    <a:solidFill>
                      <a:schemeClr val="bg1"/>
                    </a:solidFill>
                  </a:rPr>
                  <a:t>3.9%</a:t>
                </a:r>
                <a:endParaRPr lang="en-US" altLang="zh-CN" sz="20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37" name="文本框 36"/>
              <p:cNvSpPr txBox="1"/>
              <p:nvPr/>
            </p:nvSpPr>
            <p:spPr>
              <a:xfrm>
                <a:off x="1449" y="6951"/>
                <a:ext cx="9765" cy="62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p>
                <a:r>
                  <a:rPr lang="en-US" altLang="zh-CN" sz="1600" dirty="0">
                    <a:solidFill>
                      <a:schemeClr val="bg1"/>
                    </a:solidFill>
                    <a:latin typeface="+mj-lt"/>
                    <a:ea typeface="Roboto" panose="02000000000000000000" pitchFamily="2" charset="0"/>
                    <a:cs typeface="阿里巴巴普惠体 2.0 35 Thin" panose="00020600040101010101" charset="-122"/>
                    <a:sym typeface="+mn-ea"/>
                  </a:rPr>
                  <a:t>R&amp;D intensity</a:t>
                </a:r>
                <a:r>
                  <a:rPr lang="zh-CN" altLang="en-US" sz="1600" dirty="0">
                    <a:solidFill>
                      <a:schemeClr val="bg1"/>
                    </a:solidFill>
                    <a:latin typeface="+mj-lt"/>
                    <a:ea typeface="Roboto" panose="02000000000000000000" pitchFamily="2" charset="0"/>
                    <a:cs typeface="阿里巴巴普惠体 2.0 35 Thin" panose="00020600040101010101" charset="-122"/>
                    <a:sym typeface="+mn-ea"/>
                  </a:rPr>
                  <a:t> </a:t>
                </a:r>
                <a:endParaRPr lang="zh-CN" altLang="en-US" sz="1600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endParaRPr>
              </a:p>
            </p:txBody>
          </p:sp>
        </p:grpSp>
      </p:grpSp>
      <p:pic>
        <p:nvPicPr>
          <p:cNvPr id="39" name="图片 38"/>
          <p:cNvPicPr/>
          <p:nvPr/>
        </p:nvPicPr>
        <p:blipFill>
          <a:blip r:embed="rId8">
            <a:alphaModFix amt="67000"/>
          </a:blip>
          <a:stretch>
            <a:fillRect/>
          </a:stretch>
        </p:blipFill>
        <p:spPr>
          <a:xfrm>
            <a:off x="-9017" y="3015615"/>
            <a:ext cx="3240024" cy="1798320"/>
          </a:xfrm>
          <a:prstGeom prst="rect">
            <a:avLst/>
          </a:prstGeom>
        </p:spPr>
      </p:pic>
      <p:sp>
        <p:nvSpPr>
          <p:cNvPr id="41" name="矩形 40"/>
          <p:cNvSpPr/>
          <p:nvPr/>
        </p:nvSpPr>
        <p:spPr>
          <a:xfrm>
            <a:off x="4497512" y="4845724"/>
            <a:ext cx="3179445" cy="3371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1600" b="1" dirty="0">
                <a:solidFill>
                  <a:srgbClr val="FE630D"/>
                </a:solidFill>
              </a:rPr>
              <a:t>7 campuses in total (5 in Hangzhou)</a:t>
            </a:r>
            <a:endParaRPr lang="en-US" altLang="zh-CN" sz="1600" b="1" dirty="0">
              <a:solidFill>
                <a:srgbClr val="FE630D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2" b="1537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3" name="矩形 72"/>
          <p:cNvSpPr/>
          <p:nvPr/>
        </p:nvSpPr>
        <p:spPr>
          <a:xfrm>
            <a:off x="0" y="0"/>
            <a:ext cx="12189913" cy="6858000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36" name="文本框 35"/>
          <p:cNvSpPr txBox="1"/>
          <p:nvPr/>
        </p:nvSpPr>
        <p:spPr>
          <a:xfrm>
            <a:off x="9064413" y="5729308"/>
            <a:ext cx="2694968" cy="461665"/>
          </a:xfrm>
          <a:prstGeom prst="rect">
            <a:avLst/>
          </a:prstGeom>
          <a:solidFill>
            <a:srgbClr val="FE630D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ts val="4000"/>
              </a:lnSpc>
              <a:defRPr sz="2800" b="1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</a:lstStyle>
          <a:p>
            <a:pPr>
              <a:lnSpc>
                <a:spcPct val="100000"/>
              </a:lnSpc>
            </a:pPr>
            <a:r>
              <a:rPr lang="en-US" altLang="zh-CN" sz="2400" dirty="0">
                <a:sym typeface="+mn-ea"/>
              </a:rPr>
              <a:t>faculty members</a:t>
            </a:r>
            <a:endParaRPr lang="en-US" altLang="zh-CN" sz="2400" dirty="0"/>
          </a:p>
        </p:txBody>
      </p:sp>
      <p:cxnSp>
        <p:nvCxnSpPr>
          <p:cNvPr id="8" name="直接连接符 7"/>
          <p:cNvCxnSpPr/>
          <p:nvPr/>
        </p:nvCxnSpPr>
        <p:spPr>
          <a:xfrm>
            <a:off x="494705" y="2292824"/>
            <a:ext cx="5760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矩形 17"/>
          <p:cNvSpPr/>
          <p:nvPr/>
        </p:nvSpPr>
        <p:spPr>
          <a:xfrm>
            <a:off x="494706" y="1217167"/>
            <a:ext cx="3708806" cy="521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#24 in the world</a:t>
            </a:r>
            <a:endParaRPr lang="en-US" altLang="zh-CN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Roboto" panose="02000000000000000000" pitchFamily="2" charset="0"/>
              <a:cs typeface="阿里巴巴普惠体 2.0 35 Thin" panose="00020600040101010101" charset="-122"/>
              <a:sym typeface="+mn-ea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94706" y="1736071"/>
            <a:ext cx="5803718" cy="368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Academic Rankings of World Universities 2025</a:t>
            </a:r>
            <a:endParaRPr lang="en-US" altLang="zh-CN" dirty="0">
              <a:solidFill>
                <a:schemeClr val="bg1"/>
              </a:solidFill>
              <a:latin typeface="+mj-lt"/>
              <a:ea typeface="Roboto" panose="02000000000000000000" pitchFamily="2" charset="0"/>
              <a:cs typeface="阿里巴巴普惠体 2.0 35 Thin" panose="00020600040101010101" charset="-122"/>
              <a:sym typeface="+mn-ea"/>
            </a:endParaRPr>
          </a:p>
        </p:txBody>
      </p:sp>
      <p:cxnSp>
        <p:nvCxnSpPr>
          <p:cNvPr id="38" name="直接连接符 37"/>
          <p:cNvCxnSpPr/>
          <p:nvPr/>
        </p:nvCxnSpPr>
        <p:spPr>
          <a:xfrm>
            <a:off x="2497541" y="2292825"/>
            <a:ext cx="3175" cy="2431415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矩形 23"/>
          <p:cNvSpPr/>
          <p:nvPr/>
        </p:nvSpPr>
        <p:spPr>
          <a:xfrm>
            <a:off x="364490" y="2414905"/>
            <a:ext cx="2301875" cy="8604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3000"/>
              </a:lnSpc>
            </a:pPr>
            <a:r>
              <a:rPr lang="en-US" altLang="zh-CN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#35</a:t>
            </a:r>
            <a:endParaRPr lang="en-US" altLang="zh-CN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Roboto" panose="02000000000000000000" pitchFamily="2" charset="0"/>
              <a:cs typeface="阿里巴巴普惠体 2.0 35 Thin" panose="00020600040101010101" charset="-122"/>
              <a:sym typeface="+mn-ea"/>
            </a:endParaRPr>
          </a:p>
          <a:p>
            <a:pPr>
              <a:lnSpc>
                <a:spcPts val="3000"/>
              </a:lnSpc>
            </a:pPr>
            <a:r>
              <a:rPr lang="en-US" altLang="zh-CN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in the world</a:t>
            </a:r>
            <a:endParaRPr lang="en-US" altLang="zh-CN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Roboto" panose="02000000000000000000" pitchFamily="2" charset="0"/>
              <a:cs typeface="阿里巴巴普惠体 2.0 35 Thin" panose="00020600040101010101" charset="-122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514985" y="3244215"/>
            <a:ext cx="1606550" cy="1476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2026-2027 </a:t>
            </a:r>
            <a:endParaRPr lang="en-US" altLang="zh-CN" dirty="0">
              <a:solidFill>
                <a:schemeClr val="bg1"/>
              </a:solidFill>
              <a:latin typeface="+mj-lt"/>
              <a:ea typeface="Roboto" panose="02000000000000000000" pitchFamily="2" charset="0"/>
              <a:cs typeface="阿里巴巴普惠体 2.0 35 Thin" panose="00020600040101010101" charset="-122"/>
              <a:sym typeface="+mn-ea"/>
            </a:endParaRPr>
          </a:p>
          <a:p>
            <a:r>
              <a:rPr lang="en-US" altLang="zh-CN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U.S. NEWS</a:t>
            </a:r>
            <a:endParaRPr lang="en-US" altLang="zh-CN" dirty="0">
              <a:solidFill>
                <a:schemeClr val="bg1"/>
              </a:solidFill>
              <a:latin typeface="+mj-lt"/>
              <a:ea typeface="Roboto" panose="02000000000000000000" pitchFamily="2" charset="0"/>
              <a:cs typeface="阿里巴巴普惠体 2.0 35 Thin" panose="00020600040101010101" charset="-122"/>
              <a:sym typeface="+mn-ea"/>
            </a:endParaRPr>
          </a:p>
          <a:p>
            <a:r>
              <a:rPr lang="en-US" altLang="zh-CN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Best Global</a:t>
            </a:r>
            <a:endParaRPr lang="en-US" altLang="zh-CN" dirty="0">
              <a:solidFill>
                <a:schemeClr val="bg1"/>
              </a:solidFill>
              <a:latin typeface="+mj-lt"/>
              <a:ea typeface="Roboto" panose="02000000000000000000" pitchFamily="2" charset="0"/>
              <a:cs typeface="阿里巴巴普惠体 2.0 35 Thin" panose="00020600040101010101" charset="-122"/>
              <a:sym typeface="+mn-ea"/>
            </a:endParaRPr>
          </a:p>
          <a:p>
            <a:r>
              <a:rPr lang="en-US" altLang="zh-CN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Universities</a:t>
            </a:r>
            <a:endParaRPr lang="en-US" altLang="zh-CN" dirty="0">
              <a:solidFill>
                <a:schemeClr val="bg1"/>
              </a:solidFill>
              <a:latin typeface="+mj-lt"/>
              <a:ea typeface="Roboto" panose="02000000000000000000" pitchFamily="2" charset="0"/>
              <a:cs typeface="阿里巴巴普惠体 2.0 35 Thin" panose="00020600040101010101" charset="-122"/>
              <a:sym typeface="+mn-ea"/>
            </a:endParaRPr>
          </a:p>
          <a:p>
            <a:r>
              <a:rPr lang="en-US" altLang="zh-CN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Rankings</a:t>
            </a:r>
            <a:endParaRPr lang="en-US" altLang="zh-CN" dirty="0">
              <a:solidFill>
                <a:schemeClr val="bg1"/>
              </a:solidFill>
              <a:latin typeface="+mj-lt"/>
              <a:ea typeface="Roboto" panose="02000000000000000000" pitchFamily="2" charset="0"/>
              <a:cs typeface="阿里巴巴普惠体 2.0 35 Thin" panose="00020600040101010101" charset="-122"/>
              <a:sym typeface="+mn-ea"/>
            </a:endParaRPr>
          </a:p>
        </p:txBody>
      </p:sp>
      <p:sp>
        <p:nvSpPr>
          <p:cNvPr id="40" name="矩形 39"/>
          <p:cNvSpPr/>
          <p:nvPr/>
        </p:nvSpPr>
        <p:spPr>
          <a:xfrm>
            <a:off x="2534888" y="2753185"/>
            <a:ext cx="468096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Member of the C9 League</a:t>
            </a:r>
            <a:endParaRPr lang="en-US" altLang="zh-CN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Roboto" panose="02000000000000000000" pitchFamily="2" charset="0"/>
              <a:cs typeface="阿里巴巴普惠体 2.0 35 Thin" panose="00020600040101010101" charset="-122"/>
            </a:endParaRPr>
          </a:p>
        </p:txBody>
      </p:sp>
      <p:sp>
        <p:nvSpPr>
          <p:cNvPr id="41" name="矩形 40"/>
          <p:cNvSpPr/>
          <p:nvPr/>
        </p:nvSpPr>
        <p:spPr>
          <a:xfrm>
            <a:off x="2534889" y="3354510"/>
            <a:ext cx="4910553" cy="645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A group of China’s</a:t>
            </a:r>
            <a:endParaRPr lang="en-US" altLang="zh-CN" dirty="0">
              <a:solidFill>
                <a:schemeClr val="bg1"/>
              </a:solidFill>
              <a:latin typeface="+mj-lt"/>
              <a:ea typeface="Roboto" panose="02000000000000000000" pitchFamily="2" charset="0"/>
              <a:cs typeface="阿里巴巴普惠体 2.0 35 Thin" panose="00020600040101010101" charset="-122"/>
              <a:sym typeface="+mn-ea"/>
            </a:endParaRPr>
          </a:p>
          <a:p>
            <a:r>
              <a:rPr lang="en-US" altLang="zh-CN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top nine elite universities</a:t>
            </a:r>
            <a:endParaRPr lang="en-US" altLang="zh-CN" dirty="0">
              <a:solidFill>
                <a:schemeClr val="bg1"/>
              </a:solidFill>
              <a:latin typeface="+mj-lt"/>
              <a:ea typeface="Roboto" panose="02000000000000000000" pitchFamily="2" charset="0"/>
              <a:cs typeface="阿里巴巴普惠体 2.0 35 Thin" panose="00020600040101010101" charset="-122"/>
              <a:sym typeface="+mn-ea"/>
            </a:endParaRPr>
          </a:p>
        </p:txBody>
      </p:sp>
      <p:sp>
        <p:nvSpPr>
          <p:cNvPr id="42" name="矩形 41"/>
          <p:cNvSpPr/>
          <p:nvPr/>
        </p:nvSpPr>
        <p:spPr>
          <a:xfrm>
            <a:off x="494704" y="4639917"/>
            <a:ext cx="604257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Selected for Both Rounds of</a:t>
            </a:r>
            <a:endParaRPr lang="en-US" altLang="zh-CN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Roboto" panose="02000000000000000000" pitchFamily="2" charset="0"/>
              <a:cs typeface="阿里巴巴普惠体 2.0 35 Thin" panose="00020600040101010101" charset="-122"/>
              <a:sym typeface="+mn-ea"/>
            </a:endParaRPr>
          </a:p>
          <a:p>
            <a:r>
              <a:rPr lang="en-US" altLang="zh-CN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Double First-class Initiative</a:t>
            </a:r>
            <a:endParaRPr lang="en-US" altLang="zh-CN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Roboto" panose="02000000000000000000" pitchFamily="2" charset="0"/>
              <a:cs typeface="阿里巴巴普惠体 2.0 35 Thin" panose="00020600040101010101" charset="-122"/>
            </a:endParaRPr>
          </a:p>
        </p:txBody>
      </p:sp>
      <p:sp>
        <p:nvSpPr>
          <p:cNvPr id="43" name="矩形 42"/>
          <p:cNvSpPr/>
          <p:nvPr/>
        </p:nvSpPr>
        <p:spPr>
          <a:xfrm>
            <a:off x="494706" y="5599812"/>
            <a:ext cx="5760000" cy="645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A state initiative to construct world-class universities and first-class disciplines</a:t>
            </a:r>
            <a:endParaRPr lang="en-US" altLang="zh-CN" dirty="0">
              <a:solidFill>
                <a:schemeClr val="bg1"/>
              </a:solidFill>
              <a:latin typeface="+mj-lt"/>
              <a:ea typeface="Roboto" panose="02000000000000000000" pitchFamily="2" charset="0"/>
              <a:cs typeface="阿里巴巴普惠体 2.0 35 Thin" panose="00020600040101010101" charset="-122"/>
              <a:sym typeface="+mn-ea"/>
            </a:endParaRPr>
          </a:p>
        </p:txBody>
      </p:sp>
      <p:cxnSp>
        <p:nvCxnSpPr>
          <p:cNvPr id="44" name="直接连接符 43"/>
          <p:cNvCxnSpPr/>
          <p:nvPr/>
        </p:nvCxnSpPr>
        <p:spPr>
          <a:xfrm>
            <a:off x="494705" y="4719035"/>
            <a:ext cx="5760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矩形 45"/>
          <p:cNvSpPr/>
          <p:nvPr/>
        </p:nvSpPr>
        <p:spPr>
          <a:xfrm>
            <a:off x="7860366" y="2866404"/>
            <a:ext cx="3916709" cy="461665"/>
          </a:xfrm>
          <a:prstGeom prst="rect">
            <a:avLst/>
          </a:prstGeom>
          <a:solidFill>
            <a:srgbClr val="FE630D"/>
          </a:solidFill>
        </p:spPr>
        <p:txBody>
          <a:bodyPr wrap="square">
            <a:spAutoFit/>
          </a:bodyPr>
          <a:lstStyle/>
          <a:p>
            <a:r>
              <a:rPr lang="en-US" altLang="zh-CN" sz="24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  <a:sym typeface="+mn-ea"/>
              </a:rPr>
              <a:t>Undergraduate students</a:t>
            </a:r>
            <a:endParaRPr lang="en-US" altLang="zh-CN" sz="2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47" name="矩形 46"/>
          <p:cNvSpPr/>
          <p:nvPr/>
        </p:nvSpPr>
        <p:spPr>
          <a:xfrm>
            <a:off x="8487410" y="1851025"/>
            <a:ext cx="3468370" cy="10147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altLang="zh-CN" sz="60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  <a:sym typeface="+mn-ea"/>
              </a:rPr>
              <a:t>28,000+</a:t>
            </a:r>
            <a:endParaRPr lang="zh-CN" altLang="en-US" sz="4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48" name="矩形 47"/>
          <p:cNvSpPr/>
          <p:nvPr/>
        </p:nvSpPr>
        <p:spPr>
          <a:xfrm>
            <a:off x="6604000" y="3296920"/>
            <a:ext cx="3708400" cy="10147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altLang="zh-CN" sz="60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  <a:sym typeface="+mn-ea"/>
              </a:rPr>
              <a:t>41,000+ </a:t>
            </a:r>
            <a:endParaRPr lang="zh-CN" altLang="en-US" sz="60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50" name="矩形 49"/>
          <p:cNvSpPr/>
          <p:nvPr/>
        </p:nvSpPr>
        <p:spPr>
          <a:xfrm>
            <a:off x="6739447" y="4326125"/>
            <a:ext cx="2889108" cy="461665"/>
          </a:xfrm>
          <a:prstGeom prst="rect">
            <a:avLst/>
          </a:prstGeom>
          <a:solidFill>
            <a:srgbClr val="FE630D"/>
          </a:solidFill>
        </p:spPr>
        <p:txBody>
          <a:bodyPr wrap="square">
            <a:spAutoFit/>
          </a:bodyPr>
          <a:lstStyle/>
          <a:p>
            <a:r>
              <a:rPr lang="en-US" altLang="zh-CN" sz="24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  <a:sym typeface="+mn-ea"/>
              </a:rPr>
              <a:t>graduate students</a:t>
            </a:r>
            <a:endParaRPr lang="en-US" altLang="zh-CN" sz="2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51" name="矩形 50"/>
          <p:cNvSpPr/>
          <p:nvPr/>
        </p:nvSpPr>
        <p:spPr>
          <a:xfrm>
            <a:off x="9131029" y="4713645"/>
            <a:ext cx="2646046" cy="10147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60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  <a:sym typeface="+mn-ea"/>
              </a:rPr>
              <a:t>4,600+</a:t>
            </a:r>
            <a:endParaRPr lang="zh-CN" altLang="en-US" sz="6000" b="1" dirty="0">
              <a:solidFill>
                <a:schemeClr val="bg1"/>
              </a:solidFill>
              <a:latin typeface="Century Gothic" panose="020B0502020202020204" pitchFamily="34" charset="0"/>
              <a:ea typeface="宋体" panose="02010600030101010101" pitchFamily="2" charset="-122"/>
              <a:cs typeface="Arial" panose="020B0604020202020204" pitchFamily="34" charset="0"/>
              <a:sym typeface="+mn-ea"/>
            </a:endParaRPr>
          </a:p>
        </p:txBody>
      </p:sp>
      <p:grpSp>
        <p:nvGrpSpPr>
          <p:cNvPr id="29" name="组合 28"/>
          <p:cNvGrpSpPr/>
          <p:nvPr/>
        </p:nvGrpSpPr>
        <p:grpSpPr>
          <a:xfrm>
            <a:off x="117000" y="117000"/>
            <a:ext cx="288000" cy="288000"/>
            <a:chOff x="1127611" y="662793"/>
            <a:chExt cx="288000" cy="288000"/>
          </a:xfrm>
        </p:grpSpPr>
        <p:sp>
          <p:nvSpPr>
            <p:cNvPr id="30" name="矩形 29"/>
            <p:cNvSpPr/>
            <p:nvPr/>
          </p:nvSpPr>
          <p:spPr>
            <a:xfrm>
              <a:off x="1127611" y="788793"/>
              <a:ext cx="288000" cy="36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1" name="矩形 30"/>
            <p:cNvSpPr/>
            <p:nvPr/>
          </p:nvSpPr>
          <p:spPr>
            <a:xfrm rot="5400000">
              <a:off x="1127611" y="788793"/>
              <a:ext cx="288000" cy="36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8" name="文本框 27"/>
          <p:cNvSpPr txBox="1"/>
          <p:nvPr/>
        </p:nvSpPr>
        <p:spPr>
          <a:xfrm>
            <a:off x="2603904" y="171850"/>
            <a:ext cx="4530057" cy="7694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4400" b="1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</a:lstStyle>
          <a:p>
            <a:r>
              <a:rPr lang="en-US" altLang="zh-CN" dirty="0"/>
              <a:t>ZJU at a Glance</a:t>
            </a:r>
            <a:endParaRPr lang="zh-CN" altLang="en-US" dirty="0"/>
          </a:p>
        </p:txBody>
      </p:sp>
      <p:sp>
        <p:nvSpPr>
          <p:cNvPr id="34" name="文本框 33"/>
          <p:cNvSpPr txBox="1"/>
          <p:nvPr/>
        </p:nvSpPr>
        <p:spPr>
          <a:xfrm>
            <a:off x="4217153" y="798993"/>
            <a:ext cx="7542228" cy="7694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4400" b="1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</a:lstStyle>
          <a:p>
            <a:pPr algn="r"/>
            <a:r>
              <a:rPr lang="en-US" altLang="zh-CN" dirty="0"/>
              <a:t>A leading university in Asia</a:t>
            </a:r>
            <a:endParaRPr lang="zh-CN" alt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475"/>
          <a:stretch>
            <a:fillRect/>
          </a:stretch>
        </p:blipFill>
        <p:spPr>
          <a:xfrm>
            <a:off x="-600" y="0"/>
            <a:ext cx="12193200" cy="6858000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5496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6" name="矩形 45"/>
          <p:cNvSpPr/>
          <p:nvPr/>
        </p:nvSpPr>
        <p:spPr>
          <a:xfrm>
            <a:off x="1276985" y="2236470"/>
            <a:ext cx="9516110" cy="1580515"/>
          </a:xfrm>
          <a:prstGeom prst="rect">
            <a:avLst/>
          </a:prstGeom>
          <a:solidFill>
            <a:srgbClr val="FE630D"/>
          </a:solidFill>
        </p:spPr>
        <p:txBody>
          <a:bodyPr wrap="square">
            <a:noAutofit/>
          </a:bodyPr>
          <a:lstStyle/>
          <a:p>
            <a:endParaRPr lang="en-US" altLang="zh-CN" sz="2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1092200" y="3486150"/>
            <a:ext cx="10158095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-635" y="4032885"/>
            <a:ext cx="1256411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>
                <a:solidFill>
                  <a:schemeClr val="bg1"/>
                </a:solidFill>
                <a:latin typeface="Snell Roundhand Regular" panose="02000603080000090004" charset="0"/>
                <a:cs typeface="Snell Roundhand Regular" panose="02000603080000090004" charset="0"/>
              </a:rPr>
              <a:t>4 Key Words of  Zhejiang University</a:t>
            </a:r>
            <a:endParaRPr lang="en-US" altLang="zh-CN" sz="4400">
              <a:solidFill>
                <a:schemeClr val="bg1"/>
              </a:solidFill>
              <a:latin typeface="Snell Roundhand Regular" panose="02000603080000090004" charset="0"/>
              <a:cs typeface="Snell Roundhand Regular" panose="020006030800000900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-635" y="2397760"/>
            <a:ext cx="12564110" cy="7689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altLang="zh-CN" sz="5400">
                <a:solidFill>
                  <a:schemeClr val="bg1"/>
                </a:solidFill>
                <a:latin typeface="Arial Black" panose="020B0A04020102020204" charset="0"/>
                <a:cs typeface="Arial Black" panose="020B0A04020102020204" charset="0"/>
              </a:rPr>
              <a:t>COMPREHENSIVE</a:t>
            </a:r>
            <a:endParaRPr lang="en-US" altLang="zh-CN" sz="5400">
              <a:solidFill>
                <a:schemeClr val="bg1"/>
              </a:solidFill>
              <a:latin typeface="Arial Black" panose="020B0A04020102020204" charset="0"/>
              <a:cs typeface="Arial Black" panose="020B0A0402010202020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5" name="矩形 3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54967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1" name="文本框 150"/>
          <p:cNvSpPr txBox="1"/>
          <p:nvPr/>
        </p:nvSpPr>
        <p:spPr>
          <a:xfrm>
            <a:off x="1694180" y="804184"/>
            <a:ext cx="8803640" cy="7694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ctr">
              <a:defRPr sz="6000" b="1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</a:lstStyle>
          <a:p>
            <a:r>
              <a:rPr lang="en-US" altLang="zh-CN" sz="4400" dirty="0">
                <a:sym typeface="+mn-ea"/>
              </a:rPr>
              <a:t>A Comprehensive University</a:t>
            </a:r>
            <a:endParaRPr lang="en-US" altLang="zh-CN" sz="4400" dirty="0">
              <a:sym typeface="+mn-ea"/>
            </a:endParaRPr>
          </a:p>
        </p:txBody>
      </p:sp>
      <p:grpSp>
        <p:nvGrpSpPr>
          <p:cNvPr id="62" name="组合 61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63" name="矩形 62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65" name="组合 64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69" name="矩形 68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0" name="矩形 69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66" name="矩形 65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67" name="矩形 66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68" name="矩形 67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245433" y="1773643"/>
            <a:ext cx="11712528" cy="4821513"/>
            <a:chOff x="387" y="2793"/>
            <a:chExt cx="18445" cy="7593"/>
          </a:xfrm>
        </p:grpSpPr>
        <p:grpSp>
          <p:nvGrpSpPr>
            <p:cNvPr id="105" name="组合 104"/>
            <p:cNvGrpSpPr/>
            <p:nvPr/>
          </p:nvGrpSpPr>
          <p:grpSpPr>
            <a:xfrm>
              <a:off x="387" y="2793"/>
              <a:ext cx="18445" cy="7593"/>
              <a:chOff x="-1309421" y="1432449"/>
              <a:chExt cx="11712528" cy="4821513"/>
            </a:xfrm>
          </p:grpSpPr>
          <p:sp>
            <p:nvSpPr>
              <p:cNvPr id="106" name="文本框 105"/>
              <p:cNvSpPr txBox="1"/>
              <p:nvPr/>
            </p:nvSpPr>
            <p:spPr>
              <a:xfrm>
                <a:off x="-1309421" y="5218319"/>
                <a:ext cx="4493260" cy="86042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>
                  <a:lnSpc>
                    <a:spcPts val="3000"/>
                  </a:lnSpc>
                  <a:defRPr sz="28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 Light" panose="020F0302020204030204" pitchFamily="34" charset="0"/>
                    <a:ea typeface="Roboto" panose="02000000000000000000" pitchFamily="2" charset="0"/>
                    <a:cs typeface="Calibri Light" panose="020F0302020204030204" pitchFamily="34" charset="0"/>
                  </a:defRPr>
                </a:lvl1pPr>
              </a:lstStyle>
              <a:p>
                <a:pPr algn="ctr"/>
                <a:r>
                  <a:rPr lang="en-US" altLang="zh-CN" sz="2400" dirty="0">
                    <a:solidFill>
                      <a:srgbClr val="FE630D"/>
                    </a:solidFill>
                    <a:latin typeface="+mn-lt"/>
                    <a:cs typeface="阿里巴巴普惠体 2.0 35 Thin" panose="00020600040101010101" charset="-122"/>
                    <a:sym typeface="+mn-ea"/>
                  </a:rPr>
                  <a:t>Medicine &amp; Pharmaceutical</a:t>
                </a:r>
                <a:endParaRPr lang="en-US" altLang="zh-CN" sz="2400" dirty="0">
                  <a:solidFill>
                    <a:srgbClr val="FE630D"/>
                  </a:solidFill>
                  <a:latin typeface="+mn-lt"/>
                  <a:cs typeface="阿里巴巴普惠体 2.0 35 Thin" panose="00020600040101010101" charset="-122"/>
                  <a:sym typeface="+mn-ea"/>
                </a:endParaRPr>
              </a:p>
              <a:p>
                <a:pPr algn="ctr"/>
                <a:r>
                  <a:rPr lang="en-US" altLang="zh-CN" sz="2400" dirty="0">
                    <a:solidFill>
                      <a:srgbClr val="FE630D"/>
                    </a:solidFill>
                    <a:latin typeface="+mn-lt"/>
                    <a:cs typeface="阿里巴巴普惠体 2.0 35 Thin" panose="00020600040101010101" charset="-122"/>
                    <a:sym typeface="+mn-ea"/>
                  </a:rPr>
                  <a:t>Sciences</a:t>
                </a:r>
                <a:endParaRPr lang="en-US" altLang="zh-CN" sz="2400" dirty="0">
                  <a:solidFill>
                    <a:srgbClr val="FE630D"/>
                  </a:solidFill>
                  <a:latin typeface="+mn-lt"/>
                  <a:cs typeface="阿里巴巴普惠体 2.0 35 Thin" panose="00020600040101010101" charset="-122"/>
                  <a:sym typeface="+mn-ea"/>
                </a:endParaRPr>
              </a:p>
            </p:txBody>
          </p:sp>
          <p:sp>
            <p:nvSpPr>
              <p:cNvPr id="107" name="矩形 106"/>
              <p:cNvSpPr/>
              <p:nvPr/>
            </p:nvSpPr>
            <p:spPr>
              <a:xfrm>
                <a:off x="2434073" y="1869100"/>
                <a:ext cx="2043657" cy="46037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Art and Archaeology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08" name="矩形 107"/>
              <p:cNvSpPr/>
              <p:nvPr/>
            </p:nvSpPr>
            <p:spPr>
              <a:xfrm>
                <a:off x="434733" y="1469491"/>
                <a:ext cx="150241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Literature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09" name="矩形 108"/>
              <p:cNvSpPr/>
              <p:nvPr/>
            </p:nvSpPr>
            <p:spPr>
              <a:xfrm>
                <a:off x="-1052464" y="1432449"/>
                <a:ext cx="131889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History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10" name="矩形 109"/>
              <p:cNvSpPr/>
              <p:nvPr/>
            </p:nvSpPr>
            <p:spPr>
              <a:xfrm>
                <a:off x="2111080" y="1515537"/>
                <a:ext cx="160147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Philosophy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11" name="矩形 110"/>
              <p:cNvSpPr/>
              <p:nvPr/>
            </p:nvSpPr>
            <p:spPr>
              <a:xfrm>
                <a:off x="1075020" y="2317228"/>
                <a:ext cx="226060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International Studies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12" name="矩形 111"/>
              <p:cNvSpPr/>
              <p:nvPr/>
            </p:nvSpPr>
            <p:spPr>
              <a:xfrm>
                <a:off x="-1118786" y="2302070"/>
                <a:ext cx="1884045" cy="4603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Media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and International Culture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13" name="矩形 112"/>
              <p:cNvSpPr/>
              <p:nvPr/>
            </p:nvSpPr>
            <p:spPr>
              <a:xfrm>
                <a:off x="-270590" y="1869358"/>
                <a:ext cx="2914536" cy="4756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ts val="3000"/>
                  </a:lnSpc>
                </a:pPr>
                <a:r>
                  <a:rPr lang="en-US" altLang="zh-CN" sz="2400" b="1" dirty="0">
                    <a:solidFill>
                      <a:srgbClr val="FE630D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ea typeface="Roboto" panose="02000000000000000000" pitchFamily="2" charset="0"/>
                    <a:cs typeface="阿里巴巴普惠体 2.0 35 Thin" panose="00020600040101010101" charset="-122"/>
                    <a:sym typeface="+mn-ea"/>
                  </a:rPr>
                  <a:t>Arts &amp; Humanities</a:t>
                </a:r>
                <a:endParaRPr lang="en-US" altLang="zh-CN" sz="2400" b="1" dirty="0">
                  <a:solidFill>
                    <a:srgbClr val="FE630D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endParaRPr>
              </a:p>
            </p:txBody>
          </p:sp>
          <p:sp>
            <p:nvSpPr>
              <p:cNvPr id="114" name="矩形 113"/>
              <p:cNvSpPr/>
              <p:nvPr/>
            </p:nvSpPr>
            <p:spPr>
              <a:xfrm>
                <a:off x="4182056" y="2062566"/>
                <a:ext cx="142240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Marxism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15" name="矩形 114"/>
              <p:cNvSpPr/>
              <p:nvPr/>
            </p:nvSpPr>
            <p:spPr>
              <a:xfrm>
                <a:off x="5144959" y="2461580"/>
                <a:ext cx="158496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Economics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16" name="矩形 115"/>
              <p:cNvSpPr/>
              <p:nvPr/>
            </p:nvSpPr>
            <p:spPr>
              <a:xfrm>
                <a:off x="6374529" y="1630378"/>
                <a:ext cx="172148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 err="1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Guanghua</a:t>
                </a:r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 Law School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17" name="矩形 116"/>
              <p:cNvSpPr/>
              <p:nvPr/>
            </p:nvSpPr>
            <p:spPr>
              <a:xfrm>
                <a:off x="4458987" y="1561015"/>
                <a:ext cx="158940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Education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18" name="矩形 117"/>
              <p:cNvSpPr/>
              <p:nvPr/>
            </p:nvSpPr>
            <p:spPr>
              <a:xfrm>
                <a:off x="7991200" y="1984077"/>
                <a:ext cx="177165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Management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19" name="矩形 118"/>
              <p:cNvSpPr/>
              <p:nvPr/>
            </p:nvSpPr>
            <p:spPr>
              <a:xfrm>
                <a:off x="7176275" y="2441543"/>
                <a:ext cx="173482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Public Affairs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20" name="矩形 119"/>
              <p:cNvSpPr/>
              <p:nvPr/>
            </p:nvSpPr>
            <p:spPr>
              <a:xfrm>
                <a:off x="5624073" y="1984427"/>
                <a:ext cx="2410293" cy="4756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ts val="3000"/>
                  </a:lnSpc>
                </a:pPr>
                <a:r>
                  <a:rPr lang="en-US" altLang="zh-CN" sz="2400" b="1" dirty="0">
                    <a:solidFill>
                      <a:srgbClr val="FE630D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ea typeface="Roboto" panose="02000000000000000000" pitchFamily="2" charset="0"/>
                    <a:cs typeface="阿里巴巴普惠体 2.0 35 Thin" panose="00020600040101010101" charset="-122"/>
                    <a:sym typeface="+mn-ea"/>
                  </a:rPr>
                  <a:t>Social Sciences</a:t>
                </a:r>
                <a:endParaRPr lang="en-US" altLang="zh-CN" sz="2400" b="1" dirty="0">
                  <a:solidFill>
                    <a:srgbClr val="FE630D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endParaRPr>
              </a:p>
            </p:txBody>
          </p:sp>
          <p:sp>
            <p:nvSpPr>
              <p:cNvPr id="121" name="矩形 120"/>
              <p:cNvSpPr/>
              <p:nvPr/>
            </p:nvSpPr>
            <p:spPr>
              <a:xfrm>
                <a:off x="2667758" y="2511347"/>
                <a:ext cx="2704580" cy="4756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ts val="3000"/>
                  </a:lnSpc>
                </a:pPr>
                <a:r>
                  <a:rPr lang="en-US" altLang="zh-CN" sz="2400" b="1" dirty="0">
                    <a:solidFill>
                      <a:srgbClr val="FE630D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ea typeface="Roboto" panose="02000000000000000000" pitchFamily="2" charset="0"/>
                    <a:cs typeface="阿里巴巴普惠体 2.0 35 Thin" panose="00020600040101010101" charset="-122"/>
                    <a:sym typeface="+mn-ea"/>
                  </a:rPr>
                  <a:t>Science</a:t>
                </a:r>
                <a:endParaRPr lang="en-US" altLang="zh-CN" sz="2400" b="1" dirty="0">
                  <a:solidFill>
                    <a:srgbClr val="FE630D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endParaRPr>
              </a:p>
            </p:txBody>
          </p:sp>
          <p:sp>
            <p:nvSpPr>
              <p:cNvPr id="122" name="矩形 121"/>
              <p:cNvSpPr/>
              <p:nvPr/>
            </p:nvSpPr>
            <p:spPr>
              <a:xfrm>
                <a:off x="-844950" y="3001992"/>
                <a:ext cx="2169431" cy="4756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ts val="3000"/>
                  </a:lnSpc>
                </a:pPr>
                <a:r>
                  <a:rPr lang="en-US" altLang="zh-CN" sz="2400" b="1" dirty="0">
                    <a:solidFill>
                      <a:srgbClr val="FE630D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ea typeface="Roboto" panose="02000000000000000000" pitchFamily="2" charset="0"/>
                    <a:cs typeface="阿里巴巴普惠体 2.0 35 Thin" panose="00020600040101010101" charset="-122"/>
                    <a:sym typeface="+mn-ea"/>
                  </a:rPr>
                  <a:t>Engineering</a:t>
                </a:r>
                <a:endParaRPr lang="en-US" altLang="zh-CN" sz="2400" b="1" dirty="0">
                  <a:solidFill>
                    <a:srgbClr val="FE630D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endParaRPr>
              </a:p>
            </p:txBody>
          </p:sp>
          <p:sp>
            <p:nvSpPr>
              <p:cNvPr id="123" name="矩形 122"/>
              <p:cNvSpPr/>
              <p:nvPr/>
            </p:nvSpPr>
            <p:spPr>
              <a:xfrm>
                <a:off x="5872712" y="3323129"/>
                <a:ext cx="3854677" cy="4756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ts val="3000"/>
                  </a:lnSpc>
                </a:pPr>
                <a:r>
                  <a:rPr lang="en-US" altLang="zh-CN" sz="2400" b="1" dirty="0">
                    <a:solidFill>
                      <a:srgbClr val="FE630D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ea typeface="Roboto" panose="02000000000000000000" pitchFamily="2" charset="0"/>
                    <a:cs typeface="阿里巴巴普惠体 2.0 35 Thin" panose="00020600040101010101" charset="-122"/>
                    <a:sym typeface="+mn-ea"/>
                  </a:rPr>
                  <a:t>Information Technology</a:t>
                </a:r>
                <a:endParaRPr lang="en-US" altLang="zh-CN" sz="2400" b="1" dirty="0">
                  <a:solidFill>
                    <a:srgbClr val="FE630D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endParaRPr>
              </a:p>
            </p:txBody>
          </p:sp>
          <p:sp>
            <p:nvSpPr>
              <p:cNvPr id="124" name="矩形 123"/>
              <p:cNvSpPr/>
              <p:nvPr/>
            </p:nvSpPr>
            <p:spPr>
              <a:xfrm>
                <a:off x="4824297" y="5028887"/>
                <a:ext cx="4889781" cy="4756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ts val="3000"/>
                  </a:lnSpc>
                </a:pPr>
                <a:r>
                  <a:rPr lang="en-US" altLang="zh-CN" sz="2400" b="1" dirty="0">
                    <a:solidFill>
                      <a:srgbClr val="FE630D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ea typeface="Roboto" panose="02000000000000000000" pitchFamily="2" charset="0"/>
                    <a:cs typeface="阿里巴巴普惠体 2.0 35 Thin" panose="00020600040101010101" charset="-122"/>
                    <a:sym typeface="+mn-ea"/>
                  </a:rPr>
                  <a:t>Agriculture, Life &amp; Environment</a:t>
                </a:r>
                <a:endParaRPr lang="en-US" altLang="zh-CN" sz="2400" b="1" dirty="0">
                  <a:solidFill>
                    <a:srgbClr val="FE630D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endParaRPr>
              </a:p>
            </p:txBody>
          </p:sp>
          <p:sp>
            <p:nvSpPr>
              <p:cNvPr id="125" name="矩形 124"/>
              <p:cNvSpPr/>
              <p:nvPr/>
            </p:nvSpPr>
            <p:spPr>
              <a:xfrm>
                <a:off x="3379266" y="3028517"/>
                <a:ext cx="1979930" cy="4603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Department of Psychology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and Behavioral Sciences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26" name="矩形 125"/>
              <p:cNvSpPr/>
              <p:nvPr/>
            </p:nvSpPr>
            <p:spPr>
              <a:xfrm>
                <a:off x="831031" y="2751270"/>
                <a:ext cx="240919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Mathematical Sciences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27" name="矩形 126"/>
              <p:cNvSpPr/>
              <p:nvPr/>
            </p:nvSpPr>
            <p:spPr>
              <a:xfrm>
                <a:off x="1926998" y="3104679"/>
                <a:ext cx="134302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Physics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28" name="矩形 127"/>
              <p:cNvSpPr/>
              <p:nvPr/>
            </p:nvSpPr>
            <p:spPr>
              <a:xfrm>
                <a:off x="4655916" y="2749346"/>
                <a:ext cx="188468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Department of Chemistry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29" name="矩形 128"/>
              <p:cNvSpPr/>
              <p:nvPr/>
            </p:nvSpPr>
            <p:spPr>
              <a:xfrm>
                <a:off x="4164425" y="3552001"/>
                <a:ext cx="183324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Earth Sciences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30" name="矩形 129"/>
              <p:cNvSpPr/>
              <p:nvPr/>
            </p:nvSpPr>
            <p:spPr>
              <a:xfrm>
                <a:off x="2201888" y="4233328"/>
                <a:ext cx="117475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Ocean College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31" name="矩形 130"/>
              <p:cNvSpPr/>
              <p:nvPr/>
            </p:nvSpPr>
            <p:spPr>
              <a:xfrm>
                <a:off x="-1115662" y="3509353"/>
                <a:ext cx="249174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Mechanical Engineering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32" name="矩形 131"/>
              <p:cNvSpPr/>
              <p:nvPr/>
            </p:nvSpPr>
            <p:spPr>
              <a:xfrm>
                <a:off x="2697288" y="3866195"/>
                <a:ext cx="223710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Energy Engineering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33" name="矩形 132"/>
              <p:cNvSpPr/>
              <p:nvPr/>
            </p:nvSpPr>
            <p:spPr>
              <a:xfrm>
                <a:off x="-1206736" y="4271257"/>
                <a:ext cx="319214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Civil Engineering and Architecture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34" name="矩形 133"/>
              <p:cNvSpPr/>
              <p:nvPr/>
            </p:nvSpPr>
            <p:spPr>
              <a:xfrm>
                <a:off x="829409" y="4640165"/>
                <a:ext cx="284162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Aeronautics and Astronautics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35" name="矩形 134"/>
              <p:cNvSpPr/>
              <p:nvPr/>
            </p:nvSpPr>
            <p:spPr>
              <a:xfrm>
                <a:off x="1162671" y="4971580"/>
                <a:ext cx="349059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Department of Polymer Science and Engineering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36" name="矩形 135"/>
              <p:cNvSpPr/>
              <p:nvPr/>
            </p:nvSpPr>
            <p:spPr>
              <a:xfrm>
                <a:off x="-1273774" y="4640569"/>
                <a:ext cx="2019300" cy="4603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Chemical 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and Biological Engineering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37" name="矩形 136"/>
              <p:cNvSpPr/>
              <p:nvPr/>
            </p:nvSpPr>
            <p:spPr>
              <a:xfrm>
                <a:off x="-714691" y="3881644"/>
                <a:ext cx="3363595" cy="27559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Materials Science and Engineering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38" name="矩形 137"/>
              <p:cNvSpPr/>
              <p:nvPr/>
            </p:nvSpPr>
            <p:spPr>
              <a:xfrm>
                <a:off x="7117488" y="2781729"/>
                <a:ext cx="311086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Optical Science and Engineering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39" name="矩形 138"/>
              <p:cNvSpPr/>
              <p:nvPr/>
            </p:nvSpPr>
            <p:spPr>
              <a:xfrm>
                <a:off x="5230444" y="3089164"/>
                <a:ext cx="4574540" cy="27559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Information Science and Electronic Engineering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40" name="矩形 139"/>
              <p:cNvSpPr/>
              <p:nvPr/>
            </p:nvSpPr>
            <p:spPr>
              <a:xfrm>
                <a:off x="8200817" y="3775998"/>
                <a:ext cx="1950720" cy="4603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Control Science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and Engineering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41" name="矩形 140"/>
              <p:cNvSpPr/>
              <p:nvPr/>
            </p:nvSpPr>
            <p:spPr>
              <a:xfrm>
                <a:off x="5801197" y="3855562"/>
                <a:ext cx="228790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Software Technology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42" name="矩形 141"/>
              <p:cNvSpPr/>
              <p:nvPr/>
            </p:nvSpPr>
            <p:spPr>
              <a:xfrm>
                <a:off x="6156277" y="4332757"/>
                <a:ext cx="326644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Computer Science and Technology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43" name="矩形 142"/>
              <p:cNvSpPr/>
              <p:nvPr/>
            </p:nvSpPr>
            <p:spPr>
              <a:xfrm>
                <a:off x="3518467" y="4193985"/>
                <a:ext cx="2526665" cy="4603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Biomedical Engineering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and Instrument Science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45" name="矩形 144"/>
              <p:cNvSpPr/>
              <p:nvPr/>
            </p:nvSpPr>
            <p:spPr>
              <a:xfrm>
                <a:off x="415197" y="5978372"/>
                <a:ext cx="146494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Medicine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46" name="矩形 145"/>
              <p:cNvSpPr/>
              <p:nvPr/>
            </p:nvSpPr>
            <p:spPr>
              <a:xfrm>
                <a:off x="2734492" y="5787712"/>
                <a:ext cx="200850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Animal Sciences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47" name="矩形 146"/>
              <p:cNvSpPr/>
              <p:nvPr/>
            </p:nvSpPr>
            <p:spPr>
              <a:xfrm>
                <a:off x="8633997" y="5468894"/>
                <a:ext cx="176911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Life Sciences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48" name="矩形 147"/>
              <p:cNvSpPr/>
              <p:nvPr/>
            </p:nvSpPr>
            <p:spPr>
              <a:xfrm>
                <a:off x="4548282" y="5423703"/>
                <a:ext cx="376872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</a:t>
                </a:r>
                <a:r>
                  <a:rPr lang="en-US" altLang="zh-CN" sz="1200" u="sng" dirty="0" err="1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Biosystems</a:t>
                </a:r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 Engineering and Food Science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49" name="矩形 148"/>
              <p:cNvSpPr/>
              <p:nvPr/>
            </p:nvSpPr>
            <p:spPr>
              <a:xfrm>
                <a:off x="4972785" y="5732740"/>
                <a:ext cx="1932940" cy="4603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Environmental 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and Resource Sciences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50" name="矩形 149"/>
              <p:cNvSpPr/>
              <p:nvPr/>
            </p:nvSpPr>
            <p:spPr>
              <a:xfrm>
                <a:off x="7125093" y="5838755"/>
                <a:ext cx="2962910" cy="27547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Agriculture and Biotechnology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</p:grpSp>
        <p:sp>
          <p:nvSpPr>
            <p:cNvPr id="2" name="矩形 1"/>
            <p:cNvSpPr/>
            <p:nvPr/>
          </p:nvSpPr>
          <p:spPr>
            <a:xfrm>
              <a:off x="4874" y="6071"/>
              <a:ext cx="3737" cy="43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rPr>
                <a:t>College of Electrical Engineering</a:t>
              </a:r>
              <a:endParaRPr lang="en-US" altLang="zh-CN" sz="1200" u="sng" dirty="0">
                <a:solidFill>
                  <a:schemeClr val="bg1">
                    <a:lumMod val="85000"/>
                  </a:schemeClr>
                </a:solidFill>
                <a:latin typeface="阿里巴巴普惠体 2.0 35 Thin" panose="00020600040101010101" charset="-122"/>
                <a:ea typeface="Roboto" panose="02000000000000000000" pitchFamily="2" charset="0"/>
                <a:cs typeface="阿里巴巴普惠体 2.0 35 Thin" panose="00020600040101010101" charset="-122"/>
              </a:endParaRPr>
            </a:p>
          </p:txBody>
        </p:sp>
        <p:sp>
          <p:nvSpPr>
            <p:cNvPr id="3" name="矩形 2"/>
            <p:cNvSpPr/>
            <p:nvPr/>
          </p:nvSpPr>
          <p:spPr>
            <a:xfrm>
              <a:off x="11488" y="7846"/>
              <a:ext cx="3367" cy="43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rPr>
                <a:t>College of Integrated Circuits</a:t>
              </a:r>
              <a:endParaRPr lang="en-US" altLang="zh-CN" sz="1200" u="sng" dirty="0">
                <a:solidFill>
                  <a:schemeClr val="bg1">
                    <a:lumMod val="85000"/>
                  </a:schemeClr>
                </a:solidFill>
                <a:latin typeface="阿里巴巴普惠体 2.0 35 Thin" panose="00020600040101010101" charset="-122"/>
                <a:ea typeface="Roboto" panose="02000000000000000000" pitchFamily="2" charset="0"/>
                <a:cs typeface="阿里巴巴普惠体 2.0 35 Thin" panose="00020600040101010101" charset="-122"/>
              </a:endParaRPr>
            </a:p>
          </p:txBody>
        </p:sp>
        <p:sp>
          <p:nvSpPr>
            <p:cNvPr id="4" name="矩形 3"/>
            <p:cNvSpPr/>
            <p:nvPr/>
          </p:nvSpPr>
          <p:spPr>
            <a:xfrm>
              <a:off x="15086" y="7854"/>
              <a:ext cx="3582" cy="43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rPr>
                <a:t>College of Artificial Intelligence</a:t>
              </a:r>
              <a:endParaRPr lang="en-US" altLang="zh-CN" sz="1200" u="sng" dirty="0">
                <a:solidFill>
                  <a:schemeClr val="bg1">
                    <a:lumMod val="85000"/>
                  </a:schemeClr>
                </a:solidFill>
                <a:latin typeface="阿里巴巴普惠体 2.0 35 Thin" panose="00020600040101010101" charset="-122"/>
                <a:ea typeface="Roboto" panose="02000000000000000000" pitchFamily="2" charset="0"/>
                <a:cs typeface="阿里巴巴普惠体 2.0 35 Thin" panose="00020600040101010101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445" y="9952"/>
              <a:ext cx="2418" cy="43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rPr>
                <a:t>School of Pharmacy</a:t>
              </a:r>
              <a:endParaRPr lang="en-US" altLang="zh-CN" sz="1200" u="sng" dirty="0">
                <a:solidFill>
                  <a:schemeClr val="bg1">
                    <a:lumMod val="85000"/>
                  </a:schemeClr>
                </a:solidFill>
                <a:latin typeface="阿里巴巴普惠体 2.0 35 Thin" panose="00020600040101010101" charset="-122"/>
                <a:ea typeface="Roboto" panose="02000000000000000000" pitchFamily="2" charset="0"/>
                <a:cs typeface="阿里巴巴普惠体 2.0 35 Thin" panose="00020600040101010101" charset="-122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97" b="17015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15" name="矩形 1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54967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1" name="组合 20"/>
          <p:cNvGrpSpPr/>
          <p:nvPr/>
        </p:nvGrpSpPr>
        <p:grpSpPr>
          <a:xfrm>
            <a:off x="1167124" y="2059636"/>
            <a:ext cx="2786897" cy="2738120"/>
            <a:chOff x="2077619" y="1584342"/>
            <a:chExt cx="2786897" cy="2738120"/>
          </a:xfrm>
        </p:grpSpPr>
        <p:sp>
          <p:nvSpPr>
            <p:cNvPr id="17" name="文本框 16"/>
            <p:cNvSpPr txBox="1"/>
            <p:nvPr/>
          </p:nvSpPr>
          <p:spPr>
            <a:xfrm>
              <a:off x="2077619" y="1584342"/>
              <a:ext cx="2672324" cy="27381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ctr">
                <a:defRPr sz="6000" b="1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defRPr>
              </a:lvl1pPr>
            </a:lstStyle>
            <a:p>
              <a:pPr algn="l"/>
              <a:r>
                <a:rPr lang="en-US" altLang="zh-CN" sz="4400" dirty="0">
                  <a:sym typeface="+mn-ea"/>
                </a:rPr>
                <a:t>41</a:t>
              </a:r>
              <a:endParaRPr lang="en-US" altLang="zh-CN" sz="4400" dirty="0">
                <a:sym typeface="+mn-ea"/>
              </a:endParaRPr>
            </a:p>
            <a:p>
              <a:pPr algn="l"/>
              <a:r>
                <a:rPr lang="en-US" altLang="zh-CN" sz="2000" dirty="0">
                  <a:sym typeface="+mn-ea"/>
                </a:rPr>
                <a:t>colleges &amp; schools</a:t>
              </a:r>
              <a:endParaRPr lang="en-US" altLang="zh-CN" sz="2000" dirty="0">
                <a:sym typeface="+mn-ea"/>
              </a:endParaRPr>
            </a:p>
            <a:p>
              <a:pPr algn="l"/>
              <a:endParaRPr lang="en-US" altLang="zh-CN" sz="2400" dirty="0">
                <a:sym typeface="+mn-ea"/>
              </a:endParaRPr>
            </a:p>
            <a:p>
              <a:pPr algn="l"/>
              <a:r>
                <a:rPr lang="en-US" altLang="zh-CN" sz="4400" dirty="0">
                  <a:sym typeface="+mn-ea"/>
                </a:rPr>
                <a:t>1</a:t>
              </a:r>
              <a:endParaRPr lang="en-US" altLang="zh-CN" sz="4400" dirty="0">
                <a:sym typeface="+mn-ea"/>
              </a:endParaRPr>
            </a:p>
            <a:p>
              <a:pPr algn="l"/>
              <a:r>
                <a:rPr lang="en-US" altLang="zh-CN" sz="2000" dirty="0">
                  <a:sym typeface="+mn-ea"/>
                </a:rPr>
                <a:t>polytechnic institute</a:t>
              </a:r>
              <a:endParaRPr lang="en-US" altLang="zh-CN" sz="2000" dirty="0">
                <a:sym typeface="+mn-ea"/>
              </a:endParaRPr>
            </a:p>
            <a:p>
              <a:pPr algn="l"/>
              <a:endParaRPr lang="en-US" altLang="zh-CN" sz="2000" dirty="0">
                <a:sym typeface="+mn-ea"/>
              </a:endParaRPr>
            </a:p>
          </p:txBody>
        </p:sp>
        <p:cxnSp>
          <p:nvCxnSpPr>
            <p:cNvPr id="18" name="直接连接符 17"/>
            <p:cNvCxnSpPr/>
            <p:nvPr/>
          </p:nvCxnSpPr>
          <p:spPr>
            <a:xfrm>
              <a:off x="2164516" y="2687178"/>
              <a:ext cx="2700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接连接符 18"/>
            <p:cNvCxnSpPr/>
            <p:nvPr/>
          </p:nvCxnSpPr>
          <p:spPr>
            <a:xfrm>
              <a:off x="2164516" y="4069379"/>
              <a:ext cx="2700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矩形 31"/>
          <p:cNvSpPr/>
          <p:nvPr/>
        </p:nvSpPr>
        <p:spPr>
          <a:xfrm>
            <a:off x="938020" y="1161487"/>
            <a:ext cx="11253979" cy="4608000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30" name="组合 29"/>
          <p:cNvGrpSpPr/>
          <p:nvPr/>
        </p:nvGrpSpPr>
        <p:grpSpPr>
          <a:xfrm>
            <a:off x="4789602" y="1152325"/>
            <a:ext cx="7402397" cy="4634179"/>
            <a:chOff x="3074041" y="1149815"/>
            <a:chExt cx="9117959" cy="5708185"/>
          </a:xfrm>
        </p:grpSpPr>
        <p:pic>
          <p:nvPicPr>
            <p:cNvPr id="24" name="图片 2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739" r="23568"/>
            <a:stretch>
              <a:fillRect/>
            </a:stretch>
          </p:blipFill>
          <p:spPr>
            <a:xfrm>
              <a:off x="6104961" y="1149817"/>
              <a:ext cx="3052689" cy="5708183"/>
            </a:xfrm>
            <a:prstGeom prst="rect">
              <a:avLst/>
            </a:prstGeom>
          </p:spPr>
        </p:pic>
        <p:pic>
          <p:nvPicPr>
            <p:cNvPr id="26" name="图片 25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649" r="28517"/>
            <a:stretch>
              <a:fillRect/>
            </a:stretch>
          </p:blipFill>
          <p:spPr>
            <a:xfrm>
              <a:off x="9148550" y="1149817"/>
              <a:ext cx="3043450" cy="5708183"/>
            </a:xfrm>
            <a:prstGeom prst="rect">
              <a:avLst/>
            </a:prstGeom>
          </p:spPr>
        </p:pic>
        <p:pic>
          <p:nvPicPr>
            <p:cNvPr id="28" name="图片 27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8440" r="25308"/>
            <a:stretch>
              <a:fillRect/>
            </a:stretch>
          </p:blipFill>
          <p:spPr>
            <a:xfrm>
              <a:off x="3074041" y="1149815"/>
              <a:ext cx="3040159" cy="5708185"/>
            </a:xfrm>
            <a:prstGeom prst="rect">
              <a:avLst/>
            </a:prstGeom>
          </p:spPr>
        </p:pic>
      </p:grpSp>
      <p:sp>
        <p:nvSpPr>
          <p:cNvPr id="31" name="矩形 30"/>
          <p:cNvSpPr/>
          <p:nvPr/>
        </p:nvSpPr>
        <p:spPr>
          <a:xfrm>
            <a:off x="4786816" y="1144470"/>
            <a:ext cx="2470933" cy="4642034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3" name="矩形 32"/>
          <p:cNvSpPr/>
          <p:nvPr/>
        </p:nvSpPr>
        <p:spPr>
          <a:xfrm>
            <a:off x="7250246" y="1144470"/>
            <a:ext cx="2478321" cy="4642034"/>
          </a:xfrm>
          <a:prstGeom prst="rect">
            <a:avLst/>
          </a:prstGeom>
          <a:solidFill>
            <a:srgbClr val="25496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4" name="矩形 33"/>
          <p:cNvSpPr/>
          <p:nvPr/>
        </p:nvSpPr>
        <p:spPr>
          <a:xfrm>
            <a:off x="9718393" y="1144470"/>
            <a:ext cx="2470818" cy="4642034"/>
          </a:xfrm>
          <a:prstGeom prst="rect">
            <a:avLst/>
          </a:prstGeom>
          <a:solidFill>
            <a:srgbClr val="254967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6" name="矩形 35"/>
          <p:cNvSpPr/>
          <p:nvPr/>
        </p:nvSpPr>
        <p:spPr>
          <a:xfrm>
            <a:off x="4779025" y="4105458"/>
            <a:ext cx="248651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  <a:sym typeface="+mn-ea"/>
              </a:rPr>
              <a:t>7</a:t>
            </a:r>
            <a:endParaRPr lang="en-US" altLang="zh-CN" sz="4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  <a:sym typeface="+mn-ea"/>
            </a:endParaRPr>
          </a:p>
          <a:p>
            <a:r>
              <a:rPr lang="en-US" altLang="zh-CN" sz="20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  <a:sym typeface="+mn-ea"/>
              </a:rPr>
              <a:t>Affiliated hospitals</a:t>
            </a:r>
            <a:endParaRPr lang="en-US" altLang="zh-CN" sz="20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  <a:sym typeface="+mn-ea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7277551" y="4105458"/>
            <a:ext cx="1348713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  <a:sym typeface="+mn-ea"/>
              </a:rPr>
              <a:t>8</a:t>
            </a:r>
            <a:endParaRPr lang="en-US" altLang="zh-CN" sz="4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  <a:sym typeface="+mn-ea"/>
            </a:endParaRPr>
          </a:p>
          <a:p>
            <a:r>
              <a:rPr lang="en-US" altLang="zh-CN" sz="20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  <a:sym typeface="+mn-ea"/>
              </a:rPr>
              <a:t>libraries</a:t>
            </a:r>
            <a:endParaRPr lang="en-US" altLang="zh-CN" sz="20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  <a:sym typeface="+mn-ea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9740579" y="4105458"/>
            <a:ext cx="1661868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ctr">
              <a:defRPr sz="6000" b="1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</a:lstStyle>
          <a:p>
            <a:pPr algn="l"/>
            <a:r>
              <a:rPr lang="en-US" altLang="zh-CN" sz="4400" dirty="0">
                <a:sym typeface="+mn-ea"/>
              </a:rPr>
              <a:t>1</a:t>
            </a:r>
            <a:endParaRPr lang="en-US" altLang="zh-CN" sz="4400" dirty="0">
              <a:sym typeface="+mn-ea"/>
            </a:endParaRPr>
          </a:p>
          <a:p>
            <a:pPr algn="l"/>
            <a:r>
              <a:rPr lang="en-US" altLang="zh-CN" sz="2000" dirty="0">
                <a:sym typeface="+mn-ea"/>
              </a:rPr>
              <a:t>museum</a:t>
            </a:r>
            <a:endParaRPr lang="en-US" altLang="zh-CN" sz="2000" dirty="0">
              <a:sym typeface="+mn-ea"/>
            </a:endParaRPr>
          </a:p>
        </p:txBody>
      </p:sp>
      <p:cxnSp>
        <p:nvCxnSpPr>
          <p:cNvPr id="39" name="直接连接符 38"/>
          <p:cNvCxnSpPr/>
          <p:nvPr/>
        </p:nvCxnSpPr>
        <p:spPr>
          <a:xfrm>
            <a:off x="4868704" y="5252009"/>
            <a:ext cx="2160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39"/>
          <p:cNvCxnSpPr/>
          <p:nvPr/>
        </p:nvCxnSpPr>
        <p:spPr>
          <a:xfrm>
            <a:off x="7354871" y="5252009"/>
            <a:ext cx="2160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连接符 40"/>
          <p:cNvCxnSpPr/>
          <p:nvPr/>
        </p:nvCxnSpPr>
        <p:spPr>
          <a:xfrm>
            <a:off x="9820309" y="5252009"/>
            <a:ext cx="2160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4" name="组合 43"/>
          <p:cNvGrpSpPr/>
          <p:nvPr/>
        </p:nvGrpSpPr>
        <p:grpSpPr>
          <a:xfrm>
            <a:off x="11715078" y="3267594"/>
            <a:ext cx="395785" cy="395785"/>
            <a:chOff x="11715078" y="3267594"/>
            <a:chExt cx="395785" cy="395785"/>
          </a:xfrm>
        </p:grpSpPr>
        <p:sp>
          <p:nvSpPr>
            <p:cNvPr id="42" name="燕尾形 41"/>
            <p:cNvSpPr/>
            <p:nvPr/>
          </p:nvSpPr>
          <p:spPr>
            <a:xfrm>
              <a:off x="11830290" y="3321487"/>
              <a:ext cx="218364" cy="288000"/>
            </a:xfrm>
            <a:prstGeom prst="chevron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/>
          </p:nvSpPr>
          <p:spPr>
            <a:xfrm>
              <a:off x="11715078" y="3267594"/>
              <a:ext cx="395785" cy="395785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48" name="组合 47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49" name="矩形 48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51" name="组合 50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55" name="矩形 54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6" name="矩形 55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52" name="矩形 51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53" name="矩形 52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54" name="矩形 53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图片 20" descr="微信图片_20210610095218"/>
          <p:cNvPicPr>
            <a:picLocks noChangeAspect="1"/>
          </p:cNvPicPr>
          <p:nvPr/>
        </p:nvPicPr>
        <p:blipFill>
          <a:blip r:embed="rId1"/>
          <a:srcRect b="16467"/>
          <a:stretch>
            <a:fillRect/>
          </a:stretch>
        </p:blipFill>
        <p:spPr>
          <a:xfrm>
            <a:off x="70" y="0"/>
            <a:ext cx="12192000" cy="685800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54967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6" name="矩形 45"/>
          <p:cNvSpPr/>
          <p:nvPr/>
        </p:nvSpPr>
        <p:spPr>
          <a:xfrm>
            <a:off x="1276985" y="2236470"/>
            <a:ext cx="9516110" cy="1580515"/>
          </a:xfrm>
          <a:prstGeom prst="rect">
            <a:avLst/>
          </a:prstGeom>
          <a:solidFill>
            <a:srgbClr val="FE630D"/>
          </a:solidFill>
        </p:spPr>
        <p:txBody>
          <a:bodyPr wrap="square">
            <a:noAutofit/>
          </a:bodyPr>
          <a:lstStyle/>
          <a:p>
            <a:endParaRPr lang="en-US" altLang="zh-CN" sz="2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1092200" y="3486150"/>
            <a:ext cx="10158095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-635" y="4032885"/>
            <a:ext cx="1256411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>
                <a:solidFill>
                  <a:schemeClr val="bg1"/>
                </a:solidFill>
                <a:latin typeface="Snell Roundhand Regular" panose="02000603080000090004" charset="0"/>
                <a:cs typeface="Snell Roundhand Regular" panose="02000603080000090004" charset="0"/>
              </a:rPr>
              <a:t>4 Key Words of  Zhejiang University</a:t>
            </a:r>
            <a:endParaRPr lang="en-US" altLang="zh-CN" sz="4400">
              <a:solidFill>
                <a:schemeClr val="bg1"/>
              </a:solidFill>
              <a:latin typeface="Snell Roundhand Regular" panose="02000603080000090004" charset="0"/>
              <a:cs typeface="Snell Roundhand Regular" panose="020006030800000900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-635" y="2397760"/>
            <a:ext cx="12192000" cy="7689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altLang="zh-CN" sz="5400">
                <a:solidFill>
                  <a:schemeClr val="bg1"/>
                </a:solidFill>
                <a:latin typeface="Arial Black" panose="020B0A04020102020204" charset="0"/>
                <a:cs typeface="Arial Black" panose="020B0A04020102020204" charset="0"/>
              </a:rPr>
              <a:t>RESEARCH INTENSIVE</a:t>
            </a:r>
            <a:endParaRPr lang="en-US" altLang="zh-CN" sz="5400">
              <a:solidFill>
                <a:schemeClr val="bg1"/>
              </a:solidFill>
              <a:latin typeface="Arial Black" panose="020B0A04020102020204" charset="0"/>
              <a:cs typeface="Arial Black" panose="020B0A0402010202020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17" b="-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3" name="矩形 2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9" name="矩形 28"/>
          <p:cNvSpPr/>
          <p:nvPr/>
        </p:nvSpPr>
        <p:spPr>
          <a:xfrm>
            <a:off x="8572295" y="6830"/>
            <a:ext cx="3617618" cy="6858000"/>
          </a:xfrm>
          <a:prstGeom prst="rect">
            <a:avLst/>
          </a:prstGeom>
          <a:solidFill>
            <a:srgbClr val="254967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514637" y="2481543"/>
            <a:ext cx="3705225" cy="1470373"/>
            <a:chOff x="4473227" y="1099148"/>
            <a:chExt cx="3705225" cy="1470373"/>
          </a:xfrm>
        </p:grpSpPr>
        <p:sp>
          <p:nvSpPr>
            <p:cNvPr id="25" name="矩形 24"/>
            <p:cNvSpPr/>
            <p:nvPr/>
          </p:nvSpPr>
          <p:spPr>
            <a:xfrm>
              <a:off x="4473227" y="2201221"/>
              <a:ext cx="3705225" cy="36830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b="1" dirty="0">
                  <a:solidFill>
                    <a:schemeClr val="bg1"/>
                  </a:solidFill>
                  <a:cs typeface="阿里巴巴普惠体 2.0 35 Thin" panose="00020600040101010101" charset="-122"/>
                </a:rPr>
                <a:t>259 Highly Cited Chinese Researchers</a:t>
              </a:r>
              <a:endParaRPr lang="zh-CN" altLang="en-US" b="1" dirty="0">
                <a:solidFill>
                  <a:schemeClr val="bg1"/>
                </a:solidFill>
                <a:cs typeface="阿里巴巴普惠体 2.0 35 Thin" panose="00020600040101010101" charset="-122"/>
              </a:endParaRPr>
            </a:p>
          </p:txBody>
        </p:sp>
        <p:sp>
          <p:nvSpPr>
            <p:cNvPr id="30" name="矩形 29"/>
            <p:cNvSpPr/>
            <p:nvPr/>
          </p:nvSpPr>
          <p:spPr>
            <a:xfrm>
              <a:off x="4473227" y="1099148"/>
              <a:ext cx="1215396" cy="132343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80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阿里巴巴普惠体 2.0 35 Thin" panose="00020600040101010101" charset="-122"/>
                </a:rPr>
                <a:t>#3</a:t>
              </a:r>
              <a:endParaRPr lang="zh-CN" altLang="en-US" sz="8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阿里巴巴普惠体 2.0 35 Thin" panose="00020600040101010101" charset="-122"/>
              </a:endParaRPr>
            </a:p>
          </p:txBody>
        </p:sp>
        <p:sp>
          <p:nvSpPr>
            <p:cNvPr id="31" name="矩形 30"/>
            <p:cNvSpPr/>
            <p:nvPr/>
          </p:nvSpPr>
          <p:spPr>
            <a:xfrm>
              <a:off x="5585083" y="1835270"/>
              <a:ext cx="955711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b="1" dirty="0">
                  <a:solidFill>
                    <a:schemeClr val="bg1"/>
                  </a:solidFill>
                  <a:cs typeface="阿里巴巴普惠体 2.0 35 Thin" panose="00020600040101010101" charset="-122"/>
                </a:rPr>
                <a:t>in China</a:t>
              </a:r>
              <a:endParaRPr lang="en-US" altLang="zh-CN" b="1" dirty="0">
                <a:solidFill>
                  <a:schemeClr val="bg1"/>
                </a:solidFill>
                <a:cs typeface="阿里巴巴普惠体 2.0 35 Thin" panose="00020600040101010101" charset="-122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514176" y="4016268"/>
            <a:ext cx="3616165" cy="1745443"/>
            <a:chOff x="517351" y="2849773"/>
            <a:chExt cx="3616165" cy="1745443"/>
          </a:xfrm>
        </p:grpSpPr>
        <p:sp>
          <p:nvSpPr>
            <p:cNvPr id="56" name="矩形 55"/>
            <p:cNvSpPr/>
            <p:nvPr/>
          </p:nvSpPr>
          <p:spPr>
            <a:xfrm>
              <a:off x="517826" y="3950056"/>
              <a:ext cx="3615690" cy="64516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l"/>
              <a:r>
                <a:rPr lang="en-US" altLang="zh-CN" b="1" dirty="0">
                  <a:solidFill>
                    <a:schemeClr val="bg1"/>
                  </a:solidFill>
                </a:rPr>
                <a:t>Nature Index 2025 Research Leaders</a:t>
              </a:r>
              <a:endParaRPr lang="en-US" altLang="zh-CN" b="1" dirty="0">
                <a:solidFill>
                  <a:schemeClr val="bg1"/>
                </a:solidFill>
              </a:endParaRPr>
            </a:p>
            <a:p>
              <a:pPr algn="l"/>
              <a:r>
                <a:rPr lang="en-US" altLang="zh-CN" b="1" dirty="0">
                  <a:solidFill>
                    <a:schemeClr val="bg1"/>
                  </a:solidFill>
                </a:rPr>
                <a:t>(Academic)</a:t>
              </a:r>
              <a:endParaRPr lang="en-US" altLang="zh-CN" b="1" dirty="0">
                <a:solidFill>
                  <a:schemeClr val="bg1"/>
                </a:solidFill>
              </a:endParaRPr>
            </a:p>
          </p:txBody>
        </p:sp>
        <p:sp>
          <p:nvSpPr>
            <p:cNvPr id="57" name="矩形 56"/>
            <p:cNvSpPr/>
            <p:nvPr/>
          </p:nvSpPr>
          <p:spPr>
            <a:xfrm>
              <a:off x="517351" y="2849773"/>
              <a:ext cx="1203960" cy="132207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80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阿里巴巴普惠体 2.0 35 Thin" panose="00020600040101010101" charset="-122"/>
                </a:rPr>
                <a:t>#3</a:t>
              </a:r>
              <a:endParaRPr lang="zh-CN" altLang="en-US" sz="8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阿里巴巴普惠体 2.0 35 Thin" panose="00020600040101010101" charset="-122"/>
              </a:endParaRPr>
            </a:p>
          </p:txBody>
        </p:sp>
        <p:sp>
          <p:nvSpPr>
            <p:cNvPr id="58" name="矩形 57"/>
            <p:cNvSpPr/>
            <p:nvPr/>
          </p:nvSpPr>
          <p:spPr>
            <a:xfrm>
              <a:off x="1629723" y="3561587"/>
              <a:ext cx="134331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b="1" dirty="0">
                  <a:solidFill>
                    <a:schemeClr val="bg1"/>
                  </a:solidFill>
                  <a:cs typeface="阿里巴巴普惠体 2.0 35 Thin" panose="00020600040101010101" charset="-122"/>
                </a:rPr>
                <a:t>in the world</a:t>
              </a:r>
              <a:endParaRPr lang="zh-CN" altLang="en-US" dirty="0"/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469930" y="995184"/>
            <a:ext cx="2830830" cy="1470197"/>
            <a:chOff x="522000" y="1099324"/>
            <a:chExt cx="2830830" cy="1470197"/>
          </a:xfrm>
        </p:grpSpPr>
        <p:sp>
          <p:nvSpPr>
            <p:cNvPr id="62" name="矩形 61"/>
            <p:cNvSpPr/>
            <p:nvPr/>
          </p:nvSpPr>
          <p:spPr>
            <a:xfrm>
              <a:off x="522000" y="2201221"/>
              <a:ext cx="2830830" cy="36830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b="1" dirty="0">
                  <a:solidFill>
                    <a:schemeClr val="bg1"/>
                  </a:solidFill>
                  <a:cs typeface="阿里巴巴普惠体 2.0 35 Thin" panose="00020600040101010101" charset="-122"/>
                  <a:sym typeface="+mn-ea"/>
                </a:rPr>
                <a:t>Authorized national patents</a:t>
              </a:r>
              <a:endParaRPr lang="zh-CN" altLang="en-US" b="1" dirty="0">
                <a:solidFill>
                  <a:schemeClr val="bg1"/>
                </a:solidFill>
                <a:cs typeface="阿里巴巴普惠体 2.0 35 Thin" panose="00020600040101010101" charset="-122"/>
              </a:endParaRPr>
            </a:p>
          </p:txBody>
        </p:sp>
        <p:sp>
          <p:nvSpPr>
            <p:cNvPr id="63" name="矩形 62"/>
            <p:cNvSpPr/>
            <p:nvPr/>
          </p:nvSpPr>
          <p:spPr>
            <a:xfrm>
              <a:off x="566276" y="1099324"/>
              <a:ext cx="2242820" cy="132207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80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阿里巴巴普惠体 2.0 35 Thin" panose="00020600040101010101" charset="-122"/>
                </a:rPr>
                <a:t>4863</a:t>
              </a:r>
              <a:endParaRPr lang="en-US" altLang="zh-CN" sz="8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阿里巴巴普惠体 2.0 35 Thin" panose="00020600040101010101" charset="-122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5065682" y="1071336"/>
            <a:ext cx="3284855" cy="1477645"/>
            <a:chOff x="4473227" y="2840446"/>
            <a:chExt cx="3284855" cy="1477645"/>
          </a:xfrm>
        </p:grpSpPr>
        <p:sp>
          <p:nvSpPr>
            <p:cNvPr id="65" name="矩形 64"/>
            <p:cNvSpPr/>
            <p:nvPr/>
          </p:nvSpPr>
          <p:spPr>
            <a:xfrm>
              <a:off x="4473227" y="3949791"/>
              <a:ext cx="3284855" cy="36830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l"/>
              <a:r>
                <a:rPr lang="en-US" altLang="zh-CN" b="1" dirty="0">
                  <a:solidFill>
                    <a:schemeClr val="bg1"/>
                  </a:solidFill>
                  <a:cs typeface="阿里巴巴普惠体 2.0 35 Thin" panose="00020600040101010101" charset="-122"/>
                </a:rPr>
                <a:t>world’s top 1‰ disciplines (ESI)</a:t>
              </a:r>
              <a:endParaRPr lang="zh-CN" altLang="en-US" dirty="0"/>
            </a:p>
          </p:txBody>
        </p:sp>
        <p:sp>
          <p:nvSpPr>
            <p:cNvPr id="66" name="矩形 65"/>
            <p:cNvSpPr/>
            <p:nvPr/>
          </p:nvSpPr>
          <p:spPr>
            <a:xfrm>
              <a:off x="4480599" y="2840446"/>
              <a:ext cx="1212850" cy="132207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80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阿里巴巴普惠体 2.0 35 Thin" panose="00020600040101010101" charset="-122"/>
                </a:rPr>
                <a:t>15</a:t>
              </a:r>
              <a:endParaRPr lang="en-US" altLang="zh-CN" sz="8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阿里巴巴普惠体 2.0 35 Thin" panose="00020600040101010101" charset="-122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5073302" y="2959433"/>
            <a:ext cx="2989580" cy="1768475"/>
            <a:chOff x="4473227" y="4587573"/>
            <a:chExt cx="2989580" cy="1768475"/>
          </a:xfrm>
        </p:grpSpPr>
        <p:sp>
          <p:nvSpPr>
            <p:cNvPr id="69" name="矩形 68"/>
            <p:cNvSpPr/>
            <p:nvPr/>
          </p:nvSpPr>
          <p:spPr>
            <a:xfrm>
              <a:off x="4477672" y="5710888"/>
              <a:ext cx="2985135" cy="64516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b="1" dirty="0">
                  <a:solidFill>
                    <a:schemeClr val="bg1"/>
                  </a:solidFill>
                  <a:cs typeface="阿里巴巴普惠体 2.0 35 Thin" panose="00020600040101010101" charset="-122"/>
                </a:rPr>
                <a:t>international </a:t>
              </a:r>
              <a:endParaRPr lang="en-US" altLang="zh-CN" b="1" dirty="0">
                <a:solidFill>
                  <a:schemeClr val="bg1"/>
                </a:solidFill>
                <a:cs typeface="阿里巴巴普惠体 2.0 35 Thin" panose="00020600040101010101" charset="-122"/>
              </a:endParaRPr>
            </a:p>
            <a:p>
              <a:r>
                <a:rPr lang="en-US" altLang="zh-CN" b="1" dirty="0">
                  <a:solidFill>
                    <a:schemeClr val="bg1"/>
                  </a:solidFill>
                  <a:cs typeface="阿里巴巴普惠体 2.0 35 Thin" panose="00020600040101010101" charset="-122"/>
                </a:rPr>
                <a:t>collaborative centers</a:t>
              </a:r>
              <a:endParaRPr lang="en-US" altLang="zh-CN" b="1" dirty="0">
                <a:solidFill>
                  <a:schemeClr val="bg1"/>
                </a:solidFill>
                <a:cs typeface="阿里巴巴普惠体 2.0 35 Thin" panose="00020600040101010101" charset="-122"/>
              </a:endParaRPr>
            </a:p>
          </p:txBody>
        </p:sp>
        <p:sp>
          <p:nvSpPr>
            <p:cNvPr id="70" name="矩形 69"/>
            <p:cNvSpPr/>
            <p:nvPr/>
          </p:nvSpPr>
          <p:spPr>
            <a:xfrm>
              <a:off x="4473227" y="4587573"/>
              <a:ext cx="1442720" cy="132207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80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阿里巴巴普惠体 2.0 35 Thin" panose="00020600040101010101" charset="-122"/>
                </a:rPr>
                <a:t>11 </a:t>
              </a:r>
              <a:endParaRPr lang="zh-CN" altLang="en-US" sz="8000" dirty="0"/>
            </a:p>
          </p:txBody>
        </p:sp>
      </p:grpSp>
      <p:pic>
        <p:nvPicPr>
          <p:cNvPr id="74" name="图片 7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213"/>
          <a:stretch>
            <a:fillRect/>
          </a:stretch>
        </p:blipFill>
        <p:spPr>
          <a:xfrm>
            <a:off x="8689531" y="1071448"/>
            <a:ext cx="3383145" cy="45344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3" name="组合 2"/>
          <p:cNvGrpSpPr/>
          <p:nvPr/>
        </p:nvGrpSpPr>
        <p:grpSpPr>
          <a:xfrm>
            <a:off x="8864682" y="4923256"/>
            <a:ext cx="2986534" cy="1495508"/>
            <a:chOff x="8753436" y="4584801"/>
            <a:chExt cx="2986534" cy="1495508"/>
          </a:xfrm>
        </p:grpSpPr>
        <p:sp>
          <p:nvSpPr>
            <p:cNvPr id="71" name="矩形 70"/>
            <p:cNvSpPr/>
            <p:nvPr/>
          </p:nvSpPr>
          <p:spPr>
            <a:xfrm>
              <a:off x="8753436" y="5710977"/>
              <a:ext cx="183069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b="1" dirty="0">
                  <a:solidFill>
                    <a:schemeClr val="bg1"/>
                  </a:solidFill>
                  <a:cs typeface="阿里巴巴普惠体 2.0 35 Thin" panose="00020600040101010101" charset="-122"/>
                </a:rPr>
                <a:t>Research funding</a:t>
              </a:r>
              <a:endParaRPr lang="zh-CN" altLang="en-US" b="1" dirty="0">
                <a:solidFill>
                  <a:schemeClr val="bg1"/>
                </a:solidFill>
                <a:cs typeface="阿里巴巴普惠体 2.0 35 Thin" panose="00020600040101010101" charset="-122"/>
              </a:endParaRPr>
            </a:p>
          </p:txBody>
        </p:sp>
        <p:sp>
          <p:nvSpPr>
            <p:cNvPr id="72" name="矩形 71"/>
            <p:cNvSpPr/>
            <p:nvPr/>
          </p:nvSpPr>
          <p:spPr>
            <a:xfrm>
              <a:off x="8764360" y="4584801"/>
              <a:ext cx="2975610" cy="127635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77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阿里巴巴普惠体 2.0 35 Thin" panose="00020600040101010101" charset="-122"/>
                </a:rPr>
                <a:t>¥8.68B</a:t>
              </a:r>
              <a:endParaRPr lang="en-US" altLang="zh-CN" sz="77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阿里巴巴普惠体 2.0 35 Thin" panose="00020600040101010101" charset="-122"/>
              </a:endParaRPr>
            </a:p>
          </p:txBody>
        </p:sp>
      </p:grpSp>
      <p:grpSp>
        <p:nvGrpSpPr>
          <p:cNvPr id="86" name="组合 85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87" name="矩形 86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89" name="组合 88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93" name="矩形 92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4" name="矩形 93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90" name="矩形 89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91" name="矩形 90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92" name="矩形 91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10087288" y="6477507"/>
            <a:ext cx="1883410" cy="368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i="1" dirty="0">
                <a:solidFill>
                  <a:schemeClr val="bg1"/>
                </a:solidFill>
                <a:cs typeface="阿里巴巴普惠体 2.0 35 Thin" panose="00020600040101010101" charset="-122"/>
              </a:rPr>
              <a:t>*Statistics in 2026</a:t>
            </a:r>
            <a:endParaRPr lang="zh-CN" altLang="en-US" i="1" dirty="0"/>
          </a:p>
        </p:txBody>
      </p:sp>
      <p:sp>
        <p:nvSpPr>
          <p:cNvPr id="8" name="矩形 7"/>
          <p:cNvSpPr/>
          <p:nvPr/>
        </p:nvSpPr>
        <p:spPr>
          <a:xfrm>
            <a:off x="4842510" y="1013460"/>
            <a:ext cx="3489325" cy="4297045"/>
          </a:xfrm>
          <a:prstGeom prst="rect">
            <a:avLst/>
          </a:prstGeom>
          <a:noFill/>
          <a:ln w="5715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图片 42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9" r="4339"/>
          <a:stretch>
            <a:fillRect/>
          </a:stretch>
        </p:blipFill>
        <p:spPr>
          <a:xfrm>
            <a:off x="4198620" y="5296535"/>
            <a:ext cx="2555240" cy="1562735"/>
          </a:xfrm>
          <a:prstGeom prst="rect">
            <a:avLst/>
          </a:prstGeom>
        </p:spPr>
      </p:pic>
      <p:pic>
        <p:nvPicPr>
          <p:cNvPr id="44" name="图片 4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10" r="19539"/>
          <a:stretch>
            <a:fillRect/>
          </a:stretch>
        </p:blipFill>
        <p:spPr>
          <a:xfrm>
            <a:off x="6697345" y="5300345"/>
            <a:ext cx="2555875" cy="1552575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54"/>
          <a:stretch>
            <a:fillRect/>
          </a:stretch>
        </p:blipFill>
        <p:spPr>
          <a:xfrm>
            <a:off x="9239250" y="5279390"/>
            <a:ext cx="2381885" cy="1573530"/>
          </a:xfrm>
          <a:prstGeom prst="rect">
            <a:avLst/>
          </a:prstGeom>
        </p:spPr>
      </p:pic>
      <p:sp>
        <p:nvSpPr>
          <p:cNvPr id="55" name="矩形 54"/>
          <p:cNvSpPr/>
          <p:nvPr/>
        </p:nvSpPr>
        <p:spPr>
          <a:xfrm>
            <a:off x="3945890" y="5186680"/>
            <a:ext cx="7688580" cy="1678305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13"/>
          <a:stretch>
            <a:fillRect/>
          </a:stretch>
        </p:blipFill>
        <p:spPr>
          <a:xfrm>
            <a:off x="527685" y="1149985"/>
            <a:ext cx="2759710" cy="1566545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69"/>
          <a:stretch>
            <a:fillRect/>
          </a:stretch>
        </p:blipFill>
        <p:spPr>
          <a:xfrm>
            <a:off x="4304665" y="1149985"/>
            <a:ext cx="3507740" cy="1565910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3040" y="1149985"/>
            <a:ext cx="3808730" cy="1565910"/>
          </a:xfrm>
          <a:prstGeom prst="rect">
            <a:avLst/>
          </a:prstGeom>
        </p:spPr>
      </p:pic>
      <p:sp>
        <p:nvSpPr>
          <p:cNvPr id="30" name="矩形 29"/>
          <p:cNvSpPr/>
          <p:nvPr/>
        </p:nvSpPr>
        <p:spPr>
          <a:xfrm>
            <a:off x="7813040" y="1149985"/>
            <a:ext cx="3808730" cy="1565910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0" name="矩形 19"/>
          <p:cNvSpPr/>
          <p:nvPr/>
        </p:nvSpPr>
        <p:spPr>
          <a:xfrm>
            <a:off x="7945755" y="1419860"/>
            <a:ext cx="3571875" cy="706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AGRICULTURAL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BREEDING BY DESIGN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2934335" y="1149985"/>
            <a:ext cx="1370965" cy="1565910"/>
          </a:xfrm>
          <a:prstGeom prst="rect">
            <a:avLst/>
          </a:prstGeom>
          <a:solidFill>
            <a:srgbClr val="01022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5" name="矩形 34"/>
          <p:cNvSpPr/>
          <p:nvPr/>
        </p:nvSpPr>
        <p:spPr>
          <a:xfrm>
            <a:off x="4273550" y="1149985"/>
            <a:ext cx="3539490" cy="1565910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2" name="矩形 31"/>
          <p:cNvSpPr/>
          <p:nvPr/>
        </p:nvSpPr>
        <p:spPr>
          <a:xfrm>
            <a:off x="4377690" y="1419225"/>
            <a:ext cx="3571240" cy="7080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QUANTUM INFORMATION</a:t>
            </a:r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 </a:t>
            </a:r>
            <a:r>
              <a:rPr lang="zh-CN" altLang="en-US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SCIENCE</a:t>
            </a:r>
            <a:endParaRPr lang="zh-CN" altLang="en-US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grpSp>
        <p:nvGrpSpPr>
          <p:cNvPr id="51" name="组合 50"/>
          <p:cNvGrpSpPr/>
          <p:nvPr/>
        </p:nvGrpSpPr>
        <p:grpSpPr>
          <a:xfrm>
            <a:off x="527685" y="2713355"/>
            <a:ext cx="3670935" cy="4145280"/>
            <a:chOff x="3038885" y="2666142"/>
            <a:chExt cx="1798746" cy="2568125"/>
          </a:xfrm>
        </p:grpSpPr>
        <p:pic>
          <p:nvPicPr>
            <p:cNvPr id="39" name="图片 38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308" r="31835"/>
            <a:stretch>
              <a:fillRect/>
            </a:stretch>
          </p:blipFill>
          <p:spPr>
            <a:xfrm>
              <a:off x="3038886" y="2675031"/>
              <a:ext cx="1798745" cy="2556840"/>
            </a:xfrm>
            <a:prstGeom prst="rect">
              <a:avLst/>
            </a:prstGeom>
          </p:spPr>
        </p:pic>
        <p:sp>
          <p:nvSpPr>
            <p:cNvPr id="40" name="矩形 39"/>
            <p:cNvSpPr/>
            <p:nvPr/>
          </p:nvSpPr>
          <p:spPr>
            <a:xfrm>
              <a:off x="3038885" y="2666142"/>
              <a:ext cx="1798746" cy="2568125"/>
            </a:xfrm>
            <a:prstGeom prst="rect">
              <a:avLst/>
            </a:prstGeom>
            <a:solidFill>
              <a:srgbClr val="254967">
                <a:alpha val="7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1" name="矩形 40"/>
          <p:cNvSpPr/>
          <p:nvPr/>
        </p:nvSpPr>
        <p:spPr>
          <a:xfrm>
            <a:off x="546100" y="2790825"/>
            <a:ext cx="2195195" cy="94932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NEW MATTER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DISCOVERY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AND FABRICATION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54" name="矩形 53"/>
          <p:cNvSpPr/>
          <p:nvPr/>
        </p:nvSpPr>
        <p:spPr>
          <a:xfrm>
            <a:off x="6753860" y="5410200"/>
            <a:ext cx="2038350" cy="7080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ASIAN CIVILIZATIONS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57" name="矩形 56"/>
          <p:cNvSpPr/>
          <p:nvPr/>
        </p:nvSpPr>
        <p:spPr>
          <a:xfrm>
            <a:off x="9314815" y="5410200"/>
            <a:ext cx="2319655" cy="10153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DIGITAL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SOCIAL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SCIENCE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59" name="矩形 58"/>
          <p:cNvSpPr/>
          <p:nvPr/>
        </p:nvSpPr>
        <p:spPr>
          <a:xfrm>
            <a:off x="4304665" y="5410200"/>
            <a:ext cx="2195195" cy="706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HYPERGRAVITY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FIELD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69" name="矩形 68"/>
          <p:cNvSpPr/>
          <p:nvPr/>
        </p:nvSpPr>
        <p:spPr>
          <a:xfrm>
            <a:off x="527685" y="1149350"/>
            <a:ext cx="3745865" cy="1574800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702945" y="1419225"/>
            <a:ext cx="3570605" cy="706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BRAIN RESEARCH &amp;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ARTIFICIAL INTELLIGENCE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49" name="矩形 48"/>
          <p:cNvSpPr/>
          <p:nvPr/>
        </p:nvSpPr>
        <p:spPr>
          <a:xfrm>
            <a:off x="546100" y="3935730"/>
            <a:ext cx="1809115" cy="7080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PRECISION MEDICINE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87" name="矩形 86"/>
          <p:cNvSpPr/>
          <p:nvPr/>
        </p:nvSpPr>
        <p:spPr>
          <a:xfrm>
            <a:off x="4377690" y="2790825"/>
            <a:ext cx="7244080" cy="239458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8" name="矩形 87"/>
          <p:cNvSpPr/>
          <p:nvPr/>
        </p:nvSpPr>
        <p:spPr>
          <a:xfrm>
            <a:off x="5761884" y="2724012"/>
            <a:ext cx="6246268" cy="13220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8000" b="1" dirty="0">
                <a:solidFill>
                  <a:srgbClr val="FE63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Innovation</a:t>
            </a:r>
            <a:endParaRPr lang="zh-CN" altLang="en-US" sz="8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89" name="矩形 88"/>
          <p:cNvSpPr/>
          <p:nvPr/>
        </p:nvSpPr>
        <p:spPr>
          <a:xfrm>
            <a:off x="9104263" y="3862019"/>
            <a:ext cx="2480166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8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2030</a:t>
            </a:r>
            <a:endParaRPr lang="zh-CN" altLang="en-US" sz="8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grpSp>
        <p:nvGrpSpPr>
          <p:cNvPr id="84" name="组合 83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90" name="矩形 89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92" name="组合 91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97" name="矩形 96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8" name="矩形 97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94" name="矩形 93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95" name="矩形 94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96" name="矩形 95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  <p:cxnSp>
        <p:nvCxnSpPr>
          <p:cNvPr id="2" name="直接连接符 1"/>
          <p:cNvCxnSpPr/>
          <p:nvPr/>
        </p:nvCxnSpPr>
        <p:spPr>
          <a:xfrm>
            <a:off x="4198620" y="1310640"/>
            <a:ext cx="0" cy="109347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" name="直接连接符 2"/>
          <p:cNvCxnSpPr/>
          <p:nvPr/>
        </p:nvCxnSpPr>
        <p:spPr>
          <a:xfrm>
            <a:off x="7813040" y="1310640"/>
            <a:ext cx="0" cy="109347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6" name="矩形 35"/>
          <p:cNvSpPr/>
          <p:nvPr/>
        </p:nvSpPr>
        <p:spPr>
          <a:xfrm>
            <a:off x="546100" y="4839335"/>
            <a:ext cx="3469005" cy="10147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CONSERVATION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  <a:p>
            <a:pPr algn="l"/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OF ECOLOGY AND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  <a:p>
            <a:pPr algn="l"/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ENVIRONMENT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cxnSp>
        <p:nvCxnSpPr>
          <p:cNvPr id="7" name="直接连接符 6"/>
          <p:cNvCxnSpPr/>
          <p:nvPr/>
        </p:nvCxnSpPr>
        <p:spPr>
          <a:xfrm>
            <a:off x="4198620" y="5332095"/>
            <a:ext cx="0" cy="109347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>
            <a:off x="6701790" y="5358130"/>
            <a:ext cx="0" cy="109347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>
            <a:off x="9239250" y="5358130"/>
            <a:ext cx="0" cy="109347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8"/>
            </p:custDataLst>
          </p:nvPr>
        </p:nvCxnSpPr>
        <p:spPr>
          <a:xfrm>
            <a:off x="653415" y="3790950"/>
            <a:ext cx="198000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9"/>
            </p:custDataLst>
          </p:nvPr>
        </p:nvCxnSpPr>
        <p:spPr>
          <a:xfrm>
            <a:off x="653415" y="4643755"/>
            <a:ext cx="198000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>
            <p:custDataLst>
              <p:tags r:id="rId10"/>
            </p:custDataLst>
          </p:nvPr>
        </p:nvCxnSpPr>
        <p:spPr>
          <a:xfrm>
            <a:off x="653415" y="5836920"/>
            <a:ext cx="198000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546100" y="6038850"/>
            <a:ext cx="2556510" cy="53594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l"/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SMART OCEAN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7875" y="1145817"/>
            <a:ext cx="7740743" cy="49179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矩形 10"/>
          <p:cNvSpPr/>
          <p:nvPr/>
        </p:nvSpPr>
        <p:spPr>
          <a:xfrm>
            <a:off x="0" y="0"/>
            <a:ext cx="2977620" cy="6858000"/>
          </a:xfrm>
          <a:prstGeom prst="rect">
            <a:avLst/>
          </a:prstGeom>
          <a:solidFill>
            <a:srgbClr val="254967">
              <a:alpha val="90000"/>
            </a:srgbClr>
          </a:solidFill>
          <a:ln>
            <a:noFill/>
          </a:ln>
          <a:effectLst>
            <a:outerShdw blurRad="190500" dist="25400" algn="t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522000" y="3592688"/>
            <a:ext cx="2483875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</a:rPr>
              <a:t>Building the world's most powerful hyper-gravity centrifuges</a:t>
            </a:r>
            <a:endParaRPr lang="en-US" altLang="zh-CN" sz="2800" b="1" dirty="0">
              <a:solidFill>
                <a:schemeClr val="bg1"/>
              </a:solidFill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494030" y="1145540"/>
            <a:ext cx="4528820" cy="21228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New</a:t>
            </a:r>
            <a:endParaRPr lang="en-US" altLang="zh-CN" sz="4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  <a:p>
            <a:r>
              <a:rPr lang="en-US" altLang="zh-CN" sz="44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research infrastructure</a:t>
            </a:r>
            <a:endParaRPr lang="en-US" altLang="zh-CN" sz="4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grpSp>
        <p:nvGrpSpPr>
          <p:cNvPr id="96" name="组合 95"/>
          <p:cNvGrpSpPr/>
          <p:nvPr/>
        </p:nvGrpSpPr>
        <p:grpSpPr>
          <a:xfrm>
            <a:off x="7775274" y="1816330"/>
            <a:ext cx="3367343" cy="855314"/>
            <a:chOff x="7775274" y="1816330"/>
            <a:chExt cx="3367343" cy="855314"/>
          </a:xfrm>
        </p:grpSpPr>
        <p:grpSp>
          <p:nvGrpSpPr>
            <p:cNvPr id="3" name="组合 2"/>
            <p:cNvGrpSpPr/>
            <p:nvPr/>
          </p:nvGrpSpPr>
          <p:grpSpPr>
            <a:xfrm>
              <a:off x="7775274" y="2462612"/>
              <a:ext cx="209032" cy="209032"/>
              <a:chOff x="9045783" y="3090133"/>
              <a:chExt cx="209032" cy="209032"/>
            </a:xfrm>
          </p:grpSpPr>
          <p:sp>
            <p:nvSpPr>
              <p:cNvPr id="38" name="椭圆 37"/>
              <p:cNvSpPr/>
              <p:nvPr/>
            </p:nvSpPr>
            <p:spPr>
              <a:xfrm>
                <a:off x="9078299" y="3122649"/>
                <a:ext cx="144000" cy="144000"/>
              </a:xfrm>
              <a:prstGeom prst="ellipse">
                <a:avLst/>
              </a:prstGeom>
              <a:solidFill>
                <a:schemeClr val="bg1"/>
              </a:solidFill>
              <a:ln w="19050">
                <a:noFill/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" name="椭圆 1"/>
              <p:cNvSpPr/>
              <p:nvPr/>
            </p:nvSpPr>
            <p:spPr>
              <a:xfrm>
                <a:off x="9045783" y="3090133"/>
                <a:ext cx="209032" cy="209032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cxnSp>
          <p:nvCxnSpPr>
            <p:cNvPr id="46" name="直接连接符 45"/>
            <p:cNvCxnSpPr/>
            <p:nvPr/>
          </p:nvCxnSpPr>
          <p:spPr>
            <a:xfrm flipV="1">
              <a:off x="8115036" y="2167126"/>
              <a:ext cx="683184" cy="2"/>
            </a:xfrm>
            <a:prstGeom prst="line">
              <a:avLst/>
            </a:prstGeom>
            <a:ln w="19050">
              <a:solidFill>
                <a:schemeClr val="bg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6" name="组合 75"/>
            <p:cNvGrpSpPr/>
            <p:nvPr/>
          </p:nvGrpSpPr>
          <p:grpSpPr>
            <a:xfrm>
              <a:off x="8800674" y="1816330"/>
              <a:ext cx="2341943" cy="707886"/>
              <a:chOff x="8800674" y="1816330"/>
              <a:chExt cx="2341943" cy="707886"/>
            </a:xfrm>
          </p:grpSpPr>
          <p:sp>
            <p:nvSpPr>
              <p:cNvPr id="47" name="圆角矩形 46"/>
              <p:cNvSpPr/>
              <p:nvPr/>
            </p:nvSpPr>
            <p:spPr>
              <a:xfrm>
                <a:off x="8800674" y="1816331"/>
                <a:ext cx="2341943" cy="701595"/>
              </a:xfrm>
              <a:prstGeom prst="roundRect">
                <a:avLst/>
              </a:prstGeom>
              <a:noFill/>
              <a:ln w="19050">
                <a:solidFill>
                  <a:schemeClr val="bg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4" name="矩形 33"/>
              <p:cNvSpPr/>
              <p:nvPr/>
            </p:nvSpPr>
            <p:spPr>
              <a:xfrm>
                <a:off x="8880108" y="1816330"/>
                <a:ext cx="2226510" cy="70788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altLang="zh-CN" sz="2000" b="1" dirty="0">
                    <a:solidFill>
                      <a:schemeClr val="bg1"/>
                    </a:solidFill>
                    <a:ea typeface="Roboto" panose="02000000000000000000" pitchFamily="2" charset="0"/>
                    <a:cs typeface="Arial" panose="020B0604020202020204" pitchFamily="34" charset="0"/>
                  </a:rPr>
                  <a:t>underground and</a:t>
                </a:r>
                <a:endParaRPr lang="en-US" altLang="zh-CN" sz="2000" b="1" dirty="0">
                  <a:solidFill>
                    <a:schemeClr val="bg1"/>
                  </a:solidFill>
                  <a:ea typeface="Roboto" panose="02000000000000000000" pitchFamily="2" charset="0"/>
                  <a:cs typeface="Arial" panose="020B0604020202020204" pitchFamily="34" charset="0"/>
                </a:endParaRPr>
              </a:p>
              <a:p>
                <a:r>
                  <a:rPr lang="en-US" altLang="zh-CN" sz="2000" b="1" dirty="0">
                    <a:solidFill>
                      <a:schemeClr val="bg1"/>
                    </a:solidFill>
                    <a:ea typeface="Roboto" panose="02000000000000000000" pitchFamily="2" charset="0"/>
                    <a:cs typeface="Arial" panose="020B0604020202020204" pitchFamily="34" charset="0"/>
                  </a:rPr>
                  <a:t>deep-sea resources</a:t>
                </a:r>
                <a:endParaRPr lang="zh-CN" altLang="en-US" sz="2000" b="1" dirty="0">
                  <a:solidFill>
                    <a:schemeClr val="bg1"/>
                  </a:solidFill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cxnSp>
          <p:nvCxnSpPr>
            <p:cNvPr id="48" name="直接连接符 47"/>
            <p:cNvCxnSpPr>
              <a:stCxn id="2" idx="0"/>
            </p:cNvCxnSpPr>
            <p:nvPr/>
          </p:nvCxnSpPr>
          <p:spPr>
            <a:xfrm flipV="1">
              <a:off x="7879790" y="2161790"/>
              <a:ext cx="238813" cy="300822"/>
            </a:xfrm>
            <a:prstGeom prst="line">
              <a:avLst/>
            </a:prstGeom>
            <a:ln w="19050">
              <a:solidFill>
                <a:schemeClr val="bg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7" name="组合 96"/>
          <p:cNvGrpSpPr/>
          <p:nvPr/>
        </p:nvGrpSpPr>
        <p:grpSpPr>
          <a:xfrm>
            <a:off x="4121623" y="1505299"/>
            <a:ext cx="2744772" cy="1552211"/>
            <a:chOff x="4121623" y="1505299"/>
            <a:chExt cx="2744772" cy="1552211"/>
          </a:xfrm>
        </p:grpSpPr>
        <p:grpSp>
          <p:nvGrpSpPr>
            <p:cNvPr id="53" name="组合 52"/>
            <p:cNvGrpSpPr/>
            <p:nvPr/>
          </p:nvGrpSpPr>
          <p:grpSpPr>
            <a:xfrm>
              <a:off x="6412481" y="2848478"/>
              <a:ext cx="209032" cy="209032"/>
              <a:chOff x="9045783" y="3090133"/>
              <a:chExt cx="209032" cy="209032"/>
            </a:xfrm>
          </p:grpSpPr>
          <p:sp>
            <p:nvSpPr>
              <p:cNvPr id="54" name="椭圆 53"/>
              <p:cNvSpPr/>
              <p:nvPr/>
            </p:nvSpPr>
            <p:spPr>
              <a:xfrm>
                <a:off x="9078299" y="3122649"/>
                <a:ext cx="144000" cy="144000"/>
              </a:xfrm>
              <a:prstGeom prst="ellipse">
                <a:avLst/>
              </a:prstGeom>
              <a:solidFill>
                <a:schemeClr val="bg1"/>
              </a:solidFill>
              <a:ln w="19050">
                <a:noFill/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5" name="椭圆 54"/>
              <p:cNvSpPr/>
              <p:nvPr/>
            </p:nvSpPr>
            <p:spPr>
              <a:xfrm>
                <a:off x="9045783" y="3090133"/>
                <a:ext cx="209032" cy="209032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cxnSp>
          <p:nvCxnSpPr>
            <p:cNvPr id="56" name="直接连接符 55"/>
            <p:cNvCxnSpPr>
              <a:stCxn id="55" idx="0"/>
            </p:cNvCxnSpPr>
            <p:nvPr/>
          </p:nvCxnSpPr>
          <p:spPr>
            <a:xfrm flipV="1">
              <a:off x="6516997" y="1880409"/>
              <a:ext cx="338415" cy="968069"/>
            </a:xfrm>
            <a:prstGeom prst="line">
              <a:avLst/>
            </a:prstGeom>
            <a:ln w="19050">
              <a:solidFill>
                <a:schemeClr val="bg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7" name="组合 76"/>
            <p:cNvGrpSpPr/>
            <p:nvPr/>
          </p:nvGrpSpPr>
          <p:grpSpPr>
            <a:xfrm>
              <a:off x="4121623" y="1505299"/>
              <a:ext cx="2061587" cy="707886"/>
              <a:chOff x="4121623" y="1505299"/>
              <a:chExt cx="2061587" cy="707886"/>
            </a:xfrm>
          </p:grpSpPr>
          <p:sp>
            <p:nvSpPr>
              <p:cNvPr id="59" name="圆角矩形 58"/>
              <p:cNvSpPr/>
              <p:nvPr/>
            </p:nvSpPr>
            <p:spPr>
              <a:xfrm>
                <a:off x="4121623" y="1505300"/>
                <a:ext cx="2061587" cy="701595"/>
              </a:xfrm>
              <a:prstGeom prst="roundRect">
                <a:avLst/>
              </a:prstGeom>
              <a:noFill/>
              <a:ln w="19050">
                <a:solidFill>
                  <a:schemeClr val="bg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60" name="矩形 59"/>
              <p:cNvSpPr/>
              <p:nvPr/>
            </p:nvSpPr>
            <p:spPr>
              <a:xfrm>
                <a:off x="4121623" y="1505299"/>
                <a:ext cx="1993348" cy="70788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r"/>
                <a:r>
                  <a:rPr lang="en-US" altLang="zh-CN" sz="2000" b="1" dirty="0">
                    <a:solidFill>
                      <a:schemeClr val="bg1"/>
                    </a:solidFill>
                    <a:ea typeface="Roboto" panose="02000000000000000000" pitchFamily="2" charset="0"/>
                    <a:cs typeface="Arial" panose="020B0604020202020204" pitchFamily="34" charset="0"/>
                  </a:rPr>
                  <a:t>Manufacturing</a:t>
                </a:r>
                <a:endParaRPr lang="en-US" altLang="zh-CN" sz="2000" b="1" dirty="0">
                  <a:solidFill>
                    <a:schemeClr val="bg1"/>
                  </a:solidFill>
                  <a:ea typeface="Roboto" panose="02000000000000000000" pitchFamily="2" charset="0"/>
                  <a:cs typeface="Arial" panose="020B0604020202020204" pitchFamily="34" charset="0"/>
                </a:endParaRPr>
              </a:p>
              <a:p>
                <a:pPr algn="r"/>
                <a:r>
                  <a:rPr lang="en-US" altLang="zh-CN" sz="2000" b="1" dirty="0">
                    <a:solidFill>
                      <a:schemeClr val="bg1"/>
                    </a:solidFill>
                    <a:ea typeface="Roboto" panose="02000000000000000000" pitchFamily="2" charset="0"/>
                    <a:cs typeface="Arial" panose="020B0604020202020204" pitchFamily="34" charset="0"/>
                  </a:rPr>
                  <a:t>of new materials</a:t>
                </a:r>
                <a:endParaRPr lang="en-US" altLang="zh-CN" sz="2000" b="1" dirty="0">
                  <a:solidFill>
                    <a:schemeClr val="bg1"/>
                  </a:solidFill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cxnSp>
          <p:nvCxnSpPr>
            <p:cNvPr id="63" name="直接连接符 62"/>
            <p:cNvCxnSpPr/>
            <p:nvPr/>
          </p:nvCxnSpPr>
          <p:spPr>
            <a:xfrm flipV="1">
              <a:off x="6183211" y="1870719"/>
              <a:ext cx="683184" cy="2"/>
            </a:xfrm>
            <a:prstGeom prst="line">
              <a:avLst/>
            </a:prstGeom>
            <a:ln w="19050">
              <a:solidFill>
                <a:schemeClr val="bg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9" name="组合 98"/>
          <p:cNvGrpSpPr/>
          <p:nvPr/>
        </p:nvGrpSpPr>
        <p:grpSpPr>
          <a:xfrm>
            <a:off x="3972944" y="3930751"/>
            <a:ext cx="2605659" cy="921798"/>
            <a:chOff x="3972944" y="3930751"/>
            <a:chExt cx="2605659" cy="921798"/>
          </a:xfrm>
        </p:grpSpPr>
        <p:grpSp>
          <p:nvGrpSpPr>
            <p:cNvPr id="74" name="组合 73"/>
            <p:cNvGrpSpPr/>
            <p:nvPr/>
          </p:nvGrpSpPr>
          <p:grpSpPr>
            <a:xfrm>
              <a:off x="3972944" y="4452439"/>
              <a:ext cx="1848511" cy="400110"/>
              <a:chOff x="4970668" y="4663113"/>
              <a:chExt cx="1848511" cy="400110"/>
            </a:xfrm>
          </p:grpSpPr>
          <p:sp>
            <p:nvSpPr>
              <p:cNvPr id="36" name="矩形 35"/>
              <p:cNvSpPr/>
              <p:nvPr/>
            </p:nvSpPr>
            <p:spPr>
              <a:xfrm>
                <a:off x="5004121" y="4663113"/>
                <a:ext cx="1742015" cy="40011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r"/>
                <a:r>
                  <a:rPr lang="en-US" altLang="zh-CN" sz="2000" b="1" dirty="0">
                    <a:solidFill>
                      <a:schemeClr val="bg1"/>
                    </a:solidFill>
                    <a:ea typeface="Roboto" panose="02000000000000000000" pitchFamily="2" charset="0"/>
                    <a:cs typeface="Arial" panose="020B0604020202020204" pitchFamily="34" charset="0"/>
                  </a:rPr>
                  <a:t>waste disposal</a:t>
                </a:r>
                <a:endParaRPr lang="zh-CN" altLang="en-US" sz="2000" b="1" dirty="0">
                  <a:solidFill>
                    <a:schemeClr val="bg1"/>
                  </a:solidFill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3" name="圆角矩形 72"/>
              <p:cNvSpPr/>
              <p:nvPr/>
            </p:nvSpPr>
            <p:spPr>
              <a:xfrm>
                <a:off x="4970668" y="4663113"/>
                <a:ext cx="1848511" cy="400110"/>
              </a:xfrm>
              <a:prstGeom prst="roundRect">
                <a:avLst/>
              </a:prstGeom>
              <a:noFill/>
              <a:ln w="19050">
                <a:solidFill>
                  <a:schemeClr val="bg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78" name="组合 77"/>
            <p:cNvGrpSpPr/>
            <p:nvPr/>
          </p:nvGrpSpPr>
          <p:grpSpPr>
            <a:xfrm>
              <a:off x="6369571" y="3930751"/>
              <a:ext cx="209032" cy="209032"/>
              <a:chOff x="9045783" y="3090133"/>
              <a:chExt cx="209032" cy="209032"/>
            </a:xfrm>
          </p:grpSpPr>
          <p:sp>
            <p:nvSpPr>
              <p:cNvPr id="79" name="椭圆 78"/>
              <p:cNvSpPr/>
              <p:nvPr/>
            </p:nvSpPr>
            <p:spPr>
              <a:xfrm>
                <a:off x="9078299" y="3122649"/>
                <a:ext cx="144000" cy="144000"/>
              </a:xfrm>
              <a:prstGeom prst="ellipse">
                <a:avLst/>
              </a:prstGeom>
              <a:solidFill>
                <a:schemeClr val="bg1"/>
              </a:solidFill>
              <a:ln w="19050">
                <a:noFill/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80" name="椭圆 79"/>
              <p:cNvSpPr/>
              <p:nvPr/>
            </p:nvSpPr>
            <p:spPr>
              <a:xfrm>
                <a:off x="9045783" y="3090133"/>
                <a:ext cx="209032" cy="209032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cxnSp>
          <p:nvCxnSpPr>
            <p:cNvPr id="81" name="直接连接符 80"/>
            <p:cNvCxnSpPr/>
            <p:nvPr/>
          </p:nvCxnSpPr>
          <p:spPr>
            <a:xfrm flipV="1">
              <a:off x="5821455" y="4652492"/>
              <a:ext cx="683184" cy="2"/>
            </a:xfrm>
            <a:prstGeom prst="line">
              <a:avLst/>
            </a:prstGeom>
            <a:ln w="19050">
              <a:solidFill>
                <a:schemeClr val="bg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直接连接符 81"/>
            <p:cNvCxnSpPr>
              <a:endCxn id="80" idx="4"/>
            </p:cNvCxnSpPr>
            <p:nvPr/>
          </p:nvCxnSpPr>
          <p:spPr>
            <a:xfrm flipH="1" flipV="1">
              <a:off x="6474087" y="4139783"/>
              <a:ext cx="26301" cy="522752"/>
            </a:xfrm>
            <a:prstGeom prst="line">
              <a:avLst/>
            </a:prstGeom>
            <a:ln w="19050">
              <a:solidFill>
                <a:schemeClr val="bg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8" name="组合 97"/>
          <p:cNvGrpSpPr/>
          <p:nvPr/>
        </p:nvGrpSpPr>
        <p:grpSpPr>
          <a:xfrm>
            <a:off x="8115036" y="3651604"/>
            <a:ext cx="1944000" cy="1601055"/>
            <a:chOff x="8115036" y="3651604"/>
            <a:chExt cx="1944000" cy="1601055"/>
          </a:xfrm>
        </p:grpSpPr>
        <p:grpSp>
          <p:nvGrpSpPr>
            <p:cNvPr id="75" name="组合 74"/>
            <p:cNvGrpSpPr/>
            <p:nvPr/>
          </p:nvGrpSpPr>
          <p:grpSpPr>
            <a:xfrm>
              <a:off x="8115036" y="4852549"/>
              <a:ext cx="1944000" cy="400110"/>
              <a:chOff x="8052180" y="4716072"/>
              <a:chExt cx="1944000" cy="400110"/>
            </a:xfrm>
          </p:grpSpPr>
          <p:sp>
            <p:nvSpPr>
              <p:cNvPr id="35" name="矩形 34"/>
              <p:cNvSpPr/>
              <p:nvPr/>
            </p:nvSpPr>
            <p:spPr>
              <a:xfrm>
                <a:off x="8128572" y="4716072"/>
                <a:ext cx="1834156" cy="40011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altLang="zh-CN" sz="2000" b="1" dirty="0">
                    <a:solidFill>
                      <a:schemeClr val="bg1"/>
                    </a:solidFill>
                    <a:ea typeface="Roboto" panose="02000000000000000000" pitchFamily="2" charset="0"/>
                    <a:cs typeface="Arial" panose="020B0604020202020204" pitchFamily="34" charset="0"/>
                  </a:rPr>
                  <a:t>disaster control</a:t>
                </a:r>
                <a:endParaRPr lang="zh-CN" altLang="en-US" sz="2000" b="1" dirty="0">
                  <a:solidFill>
                    <a:schemeClr val="bg1"/>
                  </a:solidFill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2" name="圆角矩形 71"/>
              <p:cNvSpPr/>
              <p:nvPr/>
            </p:nvSpPr>
            <p:spPr>
              <a:xfrm>
                <a:off x="8052180" y="4716072"/>
                <a:ext cx="1944000" cy="400110"/>
              </a:xfrm>
              <a:prstGeom prst="roundRect">
                <a:avLst/>
              </a:prstGeom>
              <a:noFill/>
              <a:ln w="19050">
                <a:solidFill>
                  <a:schemeClr val="bg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85" name="组合 84"/>
            <p:cNvGrpSpPr/>
            <p:nvPr/>
          </p:nvGrpSpPr>
          <p:grpSpPr>
            <a:xfrm>
              <a:off x="8589188" y="3651604"/>
              <a:ext cx="209032" cy="209032"/>
              <a:chOff x="9045783" y="3090133"/>
              <a:chExt cx="209032" cy="209032"/>
            </a:xfrm>
          </p:grpSpPr>
          <p:sp>
            <p:nvSpPr>
              <p:cNvPr id="86" name="椭圆 85"/>
              <p:cNvSpPr/>
              <p:nvPr/>
            </p:nvSpPr>
            <p:spPr>
              <a:xfrm>
                <a:off x="9078299" y="3122649"/>
                <a:ext cx="144000" cy="144000"/>
              </a:xfrm>
              <a:prstGeom prst="ellipse">
                <a:avLst/>
              </a:prstGeom>
              <a:solidFill>
                <a:schemeClr val="bg1"/>
              </a:solidFill>
              <a:ln w="19050">
                <a:noFill/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87" name="椭圆 86"/>
              <p:cNvSpPr/>
              <p:nvPr/>
            </p:nvSpPr>
            <p:spPr>
              <a:xfrm>
                <a:off x="9045783" y="3090133"/>
                <a:ext cx="209032" cy="209032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cxnSp>
          <p:nvCxnSpPr>
            <p:cNvPr id="88" name="直接连接符 87"/>
            <p:cNvCxnSpPr/>
            <p:nvPr/>
          </p:nvCxnSpPr>
          <p:spPr>
            <a:xfrm flipV="1">
              <a:off x="8116844" y="3756118"/>
              <a:ext cx="468000" cy="2"/>
            </a:xfrm>
            <a:prstGeom prst="line">
              <a:avLst/>
            </a:prstGeom>
            <a:ln w="19050">
              <a:solidFill>
                <a:schemeClr val="bg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直接连接符 94"/>
            <p:cNvCxnSpPr/>
            <p:nvPr/>
          </p:nvCxnSpPr>
          <p:spPr>
            <a:xfrm rot="5400000" flipV="1">
              <a:off x="7543950" y="4333018"/>
              <a:ext cx="1152000" cy="2"/>
            </a:xfrm>
            <a:prstGeom prst="line">
              <a:avLst/>
            </a:prstGeom>
            <a:ln w="19050">
              <a:solidFill>
                <a:schemeClr val="bg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0" name="矩形 99"/>
          <p:cNvSpPr/>
          <p:nvPr/>
        </p:nvSpPr>
        <p:spPr>
          <a:xfrm>
            <a:off x="3527875" y="5609230"/>
            <a:ext cx="8662038" cy="454578"/>
          </a:xfrm>
          <a:prstGeom prst="rect">
            <a:avLst/>
          </a:prstGeom>
          <a:solidFill>
            <a:srgbClr val="254967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1" name="矩形 100"/>
          <p:cNvSpPr/>
          <p:nvPr/>
        </p:nvSpPr>
        <p:spPr>
          <a:xfrm>
            <a:off x="3540997" y="5639226"/>
            <a:ext cx="772762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chemeClr val="bg1"/>
                </a:solidFill>
              </a:rPr>
              <a:t>Centrifugal Hyper-gravity &amp; Interdisciplinary Experiment Facility (CHIEF)</a:t>
            </a:r>
            <a:endParaRPr lang="en-US" altLang="zh-CN" sz="2000" b="1" dirty="0">
              <a:solidFill>
                <a:schemeClr val="bg1"/>
              </a:solidFill>
            </a:endParaRPr>
          </a:p>
        </p:txBody>
      </p:sp>
      <p:grpSp>
        <p:nvGrpSpPr>
          <p:cNvPr id="113" name="组合 112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114" name="矩形 113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116" name="组合 115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120" name="矩形 119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21" name="矩形 120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117" name="矩形 116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118" name="矩形 117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119" name="矩形 118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矩形 21"/>
          <p:cNvSpPr/>
          <p:nvPr/>
        </p:nvSpPr>
        <p:spPr>
          <a:xfrm>
            <a:off x="5066665" y="965835"/>
            <a:ext cx="7125335" cy="5553075"/>
          </a:xfrm>
          <a:prstGeom prst="rect">
            <a:avLst/>
          </a:prstGeom>
          <a:solidFill>
            <a:srgbClr val="4D7AA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grpSp>
        <p:nvGrpSpPr>
          <p:cNvPr id="59" name="组合 58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60" name="矩形 59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68" name="组合 67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73" name="矩形 72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4" name="矩形 73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70" name="矩形 69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71" name="矩形 70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72" name="矩形 71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193040" y="1332865"/>
            <a:ext cx="6428105" cy="4815840"/>
            <a:chOff x="629" y="1956"/>
            <a:chExt cx="10123" cy="7584"/>
          </a:xfrm>
        </p:grpSpPr>
        <p:sp>
          <p:nvSpPr>
            <p:cNvPr id="82" name="矩形 81"/>
            <p:cNvSpPr/>
            <p:nvPr/>
          </p:nvSpPr>
          <p:spPr>
            <a:xfrm>
              <a:off x="629" y="1956"/>
              <a:ext cx="10123" cy="7584"/>
            </a:xfrm>
            <a:prstGeom prst="rect">
              <a:avLst/>
            </a:prstGeom>
            <a:solidFill>
              <a:srgbClr val="254967">
                <a:alpha val="90000"/>
              </a:srgbClr>
            </a:solidFill>
            <a:ln>
              <a:noFill/>
            </a:ln>
            <a:effectLst>
              <a:outerShdw blurRad="190500" dist="25400" dir="5400000" algn="tl" rotWithShape="0">
                <a:schemeClr val="bg1"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3" name="矩形 48"/>
            <p:cNvSpPr/>
            <p:nvPr>
              <p:custDataLst>
                <p:tags r:id="rId1"/>
              </p:custDataLst>
            </p:nvPr>
          </p:nvSpPr>
          <p:spPr>
            <a:xfrm>
              <a:off x="826" y="4773"/>
              <a:ext cx="8662" cy="1272"/>
            </a:xfrm>
            <a:custGeom>
              <a:avLst/>
              <a:gdLst>
                <a:gd name="connsiteX0" fmla="*/ 0 w 2808000"/>
                <a:gd name="connsiteY0" fmla="*/ 0 h 522000"/>
                <a:gd name="connsiteX1" fmla="*/ 2808000 w 2808000"/>
                <a:gd name="connsiteY1" fmla="*/ 0 h 522000"/>
                <a:gd name="connsiteX2" fmla="*/ 2808000 w 2808000"/>
                <a:gd name="connsiteY2" fmla="*/ 522000 h 522000"/>
                <a:gd name="connsiteX3" fmla="*/ 0 w 2808000"/>
                <a:gd name="connsiteY3" fmla="*/ 522000 h 522000"/>
                <a:gd name="connsiteX4" fmla="*/ 0 w 2808000"/>
                <a:gd name="connsiteY4" fmla="*/ 0 h 522000"/>
                <a:gd name="connsiteX0-1" fmla="*/ 0 w 2808000"/>
                <a:gd name="connsiteY0-2" fmla="*/ 0 h 522000"/>
                <a:gd name="connsiteX1-3" fmla="*/ 2371271 w 2808000"/>
                <a:gd name="connsiteY1-4" fmla="*/ 0 h 522000"/>
                <a:gd name="connsiteX2-5" fmla="*/ 2808000 w 2808000"/>
                <a:gd name="connsiteY2-6" fmla="*/ 522000 h 522000"/>
                <a:gd name="connsiteX3-7" fmla="*/ 0 w 2808000"/>
                <a:gd name="connsiteY3-8" fmla="*/ 522000 h 522000"/>
                <a:gd name="connsiteX4-9" fmla="*/ 0 w 2808000"/>
                <a:gd name="connsiteY4-10" fmla="*/ 0 h 52200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808000" h="522000">
                  <a:moveTo>
                    <a:pt x="0" y="0"/>
                  </a:moveTo>
                  <a:lnTo>
                    <a:pt x="2371271" y="0"/>
                  </a:lnTo>
                  <a:lnTo>
                    <a:pt x="2808000" y="522000"/>
                  </a:lnTo>
                  <a:lnTo>
                    <a:pt x="0" y="522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E63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" name="TextBox 5"/>
            <p:cNvSpPr txBox="1"/>
            <p:nvPr/>
          </p:nvSpPr>
          <p:spPr>
            <a:xfrm>
              <a:off x="808" y="2117"/>
              <a:ext cx="9944" cy="392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ct val="100000"/>
                </a:lnSpc>
              </a:pPr>
              <a:r>
                <a:rPr lang="en-US" sz="5400" b="1" dirty="0">
                  <a:solidFill>
                    <a:srgbClr val="FFFFFF"/>
                  </a:solidFill>
                  <a:latin typeface="Century Gothic" panose="020B0502020202020204" pitchFamily="34" charset="0"/>
                  <a:ea typeface="Neue Montreal Bold" panose="00000400000000000000"/>
                  <a:cs typeface="Century Gothic" panose="020B0502020202020204" pitchFamily="34" charset="0"/>
                  <a:sym typeface="Neue Montreal Bold" panose="00000400000000000000"/>
                </a:rPr>
                <a:t>INNOVATION &amp;</a:t>
              </a:r>
              <a:endParaRPr lang="en-US" sz="5400" b="1" dirty="0">
                <a:solidFill>
                  <a:srgbClr val="FFFFFF"/>
                </a:solidFill>
                <a:latin typeface="Century Gothic" panose="020B0502020202020204" pitchFamily="34" charset="0"/>
                <a:ea typeface="Neue Montreal Bold" panose="00000400000000000000"/>
                <a:cs typeface="Century Gothic" panose="020B0502020202020204" pitchFamily="34" charset="0"/>
                <a:sym typeface="Neue Montreal Bold" panose="00000400000000000000"/>
              </a:endParaRPr>
            </a:p>
            <a:p>
              <a:pPr algn="l">
                <a:lnSpc>
                  <a:spcPct val="100000"/>
                </a:lnSpc>
              </a:pPr>
              <a:r>
                <a:rPr lang="en-US" altLang="zh-CN" sz="5400" b="1" dirty="0">
                  <a:solidFill>
                    <a:srgbClr val="FFFFFF"/>
                  </a:solidFill>
                  <a:latin typeface="Century Gothic" panose="020B0502020202020204" pitchFamily="34" charset="0"/>
                  <a:ea typeface="Neue Montreal Bold" panose="00000400000000000000"/>
                  <a:cs typeface="Century Gothic" panose="020B0502020202020204" pitchFamily="34" charset="0"/>
                  <a:sym typeface="Neue Montreal Bold" panose="00000400000000000000"/>
                </a:rPr>
                <a:t>ENTREPRENEURSHIP</a:t>
              </a:r>
              <a:endParaRPr lang="en-US" altLang="zh-CN" sz="5400" b="1" dirty="0">
                <a:solidFill>
                  <a:srgbClr val="FFFFFF"/>
                </a:solidFill>
                <a:latin typeface="Century Gothic" panose="020B0502020202020204" pitchFamily="34" charset="0"/>
                <a:ea typeface="Neue Montreal Bold" panose="00000400000000000000"/>
                <a:cs typeface="Century Gothic" panose="020B0502020202020204" pitchFamily="34" charset="0"/>
                <a:sym typeface="Neue Montreal Bold" panose="00000400000000000000"/>
              </a:endParaRPr>
            </a:p>
            <a:p>
              <a:pPr algn="l">
                <a:lnSpc>
                  <a:spcPct val="100000"/>
                </a:lnSpc>
              </a:pPr>
              <a:r>
                <a:rPr lang="en-US" sz="5400" b="1" dirty="0">
                  <a:solidFill>
                    <a:srgbClr val="FFFFFF"/>
                  </a:solidFill>
                  <a:latin typeface="Century Gothic" panose="020B0502020202020204" pitchFamily="34" charset="0"/>
                  <a:ea typeface="Neue Montreal Bold" panose="00000400000000000000"/>
                  <a:cs typeface="Century Gothic" panose="020B0502020202020204" pitchFamily="34" charset="0"/>
                  <a:sym typeface="Neue Montreal Bold" panose="00000400000000000000"/>
                </a:rPr>
                <a:t>FOR  IMPACT</a:t>
              </a:r>
              <a:endParaRPr lang="en-US" sz="5400" b="1" dirty="0">
                <a:solidFill>
                  <a:srgbClr val="FFFFFF"/>
                </a:solidFill>
                <a:latin typeface="Century Gothic" panose="020B0502020202020204" pitchFamily="34" charset="0"/>
                <a:ea typeface="Neue Montreal Bold" panose="00000400000000000000"/>
                <a:cs typeface="Century Gothic" panose="020B0502020202020204" pitchFamily="34" charset="0"/>
                <a:sym typeface="Neue Montreal Bold" panose="00000400000000000000"/>
              </a:endParaRPr>
            </a:p>
          </p:txBody>
        </p:sp>
      </p:grpSp>
      <p:pic>
        <p:nvPicPr>
          <p:cNvPr id="54" name="图片 53" descr="A07F936439CF39232C30F5494423AFFE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673080" y="2445385"/>
            <a:ext cx="1228725" cy="715010"/>
          </a:xfrm>
          <a:prstGeom prst="rect">
            <a:avLst/>
          </a:prstGeom>
        </p:spPr>
      </p:pic>
      <p:pic>
        <p:nvPicPr>
          <p:cNvPr id="76" name="图片 75" descr="logo"/>
          <p:cNvPicPr>
            <a:picLocks noChangeAspect="1"/>
          </p:cNvPicPr>
          <p:nvPr/>
        </p:nvPicPr>
        <p:blipFill>
          <a:blip r:embed="rId4">
            <a:biLevel thresh="25000"/>
          </a:blip>
          <a:stretch>
            <a:fillRect/>
          </a:stretch>
        </p:blipFill>
        <p:spPr>
          <a:xfrm>
            <a:off x="6992620" y="2575560"/>
            <a:ext cx="1971675" cy="417195"/>
          </a:xfrm>
          <a:prstGeom prst="rect">
            <a:avLst/>
          </a:prstGeom>
        </p:spPr>
      </p:pic>
      <p:sp>
        <p:nvSpPr>
          <p:cNvPr id="16" name="Freeform 7"/>
          <p:cNvSpPr/>
          <p:nvPr/>
        </p:nvSpPr>
        <p:spPr>
          <a:xfrm>
            <a:off x="6727190" y="1416685"/>
            <a:ext cx="201930" cy="188595"/>
          </a:xfrm>
          <a:custGeom>
            <a:avLst/>
            <a:gdLst/>
            <a:ahLst/>
            <a:cxnLst/>
            <a:rect l="l" t="t" r="r" b="b"/>
            <a:pathLst>
              <a:path w="310865" h="282499">
                <a:moveTo>
                  <a:pt x="0" y="0"/>
                </a:moveTo>
                <a:lnTo>
                  <a:pt x="310865" y="0"/>
                </a:lnTo>
                <a:lnTo>
                  <a:pt x="310865" y="282498"/>
                </a:lnTo>
                <a:lnTo>
                  <a:pt x="0" y="28249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p>
            <a:endParaRPr lang="zh-CN" altLang="en-US"/>
          </a:p>
        </p:txBody>
      </p:sp>
      <p:sp>
        <p:nvSpPr>
          <p:cNvPr id="86" name="TextBox 10"/>
          <p:cNvSpPr txBox="1"/>
          <p:nvPr/>
        </p:nvSpPr>
        <p:spPr>
          <a:xfrm>
            <a:off x="6991985" y="1346200"/>
            <a:ext cx="3477260" cy="271145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algn="l">
              <a:lnSpc>
                <a:spcPct val="100000"/>
              </a:lnSpc>
            </a:pPr>
            <a:r>
              <a:rPr lang="en-US" altLang="zh-CN" sz="2000" b="1">
                <a:solidFill>
                  <a:schemeClr val="bg1"/>
                </a:solidFill>
                <a:ea typeface="Canva Sans Bold" panose="020B0803030501040103"/>
                <a:cs typeface="+mn-lt"/>
                <a:sym typeface="Canva Sans Bold" panose="020B0803030501040103"/>
              </a:rPr>
              <a:t>Born-at-ZJU Global Innovators</a:t>
            </a:r>
            <a:endParaRPr lang="en-US" altLang="zh-CN" sz="2000" b="1">
              <a:solidFill>
                <a:schemeClr val="bg1"/>
              </a:solidFill>
              <a:ea typeface="Canva Sans Bold" panose="020B0803030501040103"/>
              <a:cs typeface="+mn-lt"/>
              <a:sym typeface="Canva Sans Bold" panose="020B0803030501040103"/>
            </a:endParaRPr>
          </a:p>
        </p:txBody>
      </p:sp>
      <p:sp>
        <p:nvSpPr>
          <p:cNvPr id="87" name="TextBox 12"/>
          <p:cNvSpPr txBox="1"/>
          <p:nvPr/>
        </p:nvSpPr>
        <p:spPr>
          <a:xfrm>
            <a:off x="6992620" y="1680210"/>
            <a:ext cx="4909185" cy="1028700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algn="just">
              <a:lnSpc>
                <a:spcPct val="100000"/>
              </a:lnSpc>
            </a:pPr>
            <a:r>
              <a:rPr lang="en-US" altLang="zh-CN" sz="1600">
                <a:solidFill>
                  <a:srgbClr val="FFFFFF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Century Gothic" panose="020B0502020202020204" pitchFamily="34" charset="0"/>
                <a:sym typeface="Canva Sans Medium" panose="020B0603030501040103"/>
              </a:rPr>
              <a:t>ZJU-born innovators have grown into global industry leaders, exemplifying the university's entrepreneurial DNA.</a:t>
            </a:r>
            <a:endParaRPr lang="en-US" altLang="zh-CN" sz="1600">
              <a:solidFill>
                <a:srgbClr val="FFFFFF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Century Gothic" panose="020B0502020202020204" pitchFamily="34" charset="0"/>
              <a:sym typeface="Canva Sans Medium" panose="020B0603030501040103"/>
            </a:endParaRPr>
          </a:p>
        </p:txBody>
      </p:sp>
      <p:sp>
        <p:nvSpPr>
          <p:cNvPr id="20" name="TextBox 10"/>
          <p:cNvSpPr txBox="1"/>
          <p:nvPr/>
        </p:nvSpPr>
        <p:spPr>
          <a:xfrm>
            <a:off x="6991985" y="3429000"/>
            <a:ext cx="4979670" cy="271145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algn="l">
              <a:lnSpc>
                <a:spcPct val="100000"/>
              </a:lnSpc>
            </a:pPr>
            <a:r>
              <a:rPr lang="en-US" altLang="zh-CN" sz="2000" b="1">
                <a:solidFill>
                  <a:schemeClr val="bg1"/>
                </a:solidFill>
                <a:ea typeface="Canva Sans Bold" panose="020B0803030501040103"/>
                <a:cs typeface="+mn-lt"/>
                <a:sym typeface="Canva Sans Bold" panose="020B0803030501040103"/>
              </a:rPr>
              <a:t>Innovation Ecosystem: From Lab to Market</a:t>
            </a:r>
            <a:endParaRPr lang="en-US" altLang="zh-CN" sz="2000" b="1">
              <a:solidFill>
                <a:schemeClr val="bg1"/>
              </a:solidFill>
              <a:ea typeface="Canva Sans Bold" panose="020B0803030501040103"/>
              <a:cs typeface="+mn-lt"/>
              <a:sym typeface="Canva Sans Bold" panose="020B0803030501040103"/>
            </a:endParaRPr>
          </a:p>
        </p:txBody>
      </p:sp>
      <p:sp>
        <p:nvSpPr>
          <p:cNvPr id="21" name="TextBox 12"/>
          <p:cNvSpPr txBox="1"/>
          <p:nvPr/>
        </p:nvSpPr>
        <p:spPr>
          <a:xfrm>
            <a:off x="6992620" y="3795395"/>
            <a:ext cx="4941570" cy="9848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600">
                <a:solidFill>
                  <a:srgbClr val="FFFFFF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Century Gothic" panose="020B0502020202020204" pitchFamily="34" charset="0"/>
                <a:sym typeface="Canva Sans Medium" panose="020B0603030501040103"/>
              </a:rPr>
              <a:t>ZJU's Technology Transfer System enables seamless lab-to-market transition, commercializing thousands of patents annually with a complete incubation ecosystem.</a:t>
            </a:r>
            <a:endParaRPr lang="en-US" altLang="zh-CN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65 Medium" panose="00020600040101010101" pitchFamily="18" charset="-122"/>
              <a:sym typeface="+mn-ea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326390" y="4276725"/>
            <a:ext cx="1981200" cy="1555750"/>
            <a:chOff x="1228" y="6540"/>
            <a:chExt cx="3120" cy="2450"/>
          </a:xfrm>
        </p:grpSpPr>
        <p:sp>
          <p:nvSpPr>
            <p:cNvPr id="2" name="矩形 1"/>
            <p:cNvSpPr/>
            <p:nvPr/>
          </p:nvSpPr>
          <p:spPr>
            <a:xfrm>
              <a:off x="1228" y="7675"/>
              <a:ext cx="3120" cy="1090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/>
            <a:p>
              <a:pPr algn="ctr">
                <a:spcAft>
                  <a:spcPts val="600"/>
                </a:spcAft>
              </a:pPr>
              <a:r>
                <a:rPr lang="en-US" altLang="zh-CN" sz="1500" dirty="0">
                  <a:solidFill>
                    <a:schemeClr val="bg1"/>
                  </a:solidFill>
                  <a:latin typeface="阿里巴巴普惠体 2.0 45 Light" panose="00020600040101010101" charset="-122"/>
                  <a:ea typeface="阿里巴巴普惠体 2.0 45 Light" panose="00020600040101010101" charset="-122"/>
                  <a:cs typeface="Century Gothic" panose="020B0502020202020204" pitchFamily="34" charset="0"/>
                  <a:sym typeface="+mn-ea"/>
                </a:rPr>
                <a:t>Innovation and entrepreneurship courses</a:t>
              </a:r>
              <a:endParaRPr lang="en-US" altLang="zh-CN" sz="15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65 Medium" panose="00020600040101010101" pitchFamily="18" charset="-122"/>
                <a:ea typeface="阿里巴巴普惠体 2.0 65 Medium" panose="00020600040101010101" pitchFamily="18" charset="-122"/>
                <a:cs typeface="阿里巴巴普惠体 2.0 65 Medium" panose="00020600040101010101" pitchFamily="18" charset="-122"/>
              </a:endParaRPr>
            </a:p>
          </p:txBody>
        </p:sp>
        <p:sp>
          <p:nvSpPr>
            <p:cNvPr id="57" name="矩形 56"/>
            <p:cNvSpPr/>
            <p:nvPr/>
          </p:nvSpPr>
          <p:spPr>
            <a:xfrm>
              <a:off x="1230" y="6540"/>
              <a:ext cx="3117" cy="1066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/>
            <a:p>
              <a:pPr algn="ctr"/>
              <a:r>
                <a:rPr lang="en-US" altLang="zh-CN" sz="4400" b="1" spc="-150" dirty="0">
                  <a:solidFill>
                    <a:srgbClr val="FE630D"/>
                  </a:solidFill>
                  <a:latin typeface="Century Gothic" panose="020B0502020202020204" pitchFamily="34" charset="0"/>
                  <a:cs typeface="Century Gothic" panose="020B0502020202020204" pitchFamily="34" charset="0"/>
                </a:rPr>
                <a:t>100+ </a:t>
              </a:r>
              <a:endParaRPr lang="en-US" altLang="zh-CN" sz="4400" b="1" spc="-150" dirty="0">
                <a:solidFill>
                  <a:srgbClr val="FE630D"/>
                </a:solidFill>
                <a:latin typeface="Century Gothic" panose="020B0502020202020204" pitchFamily="34" charset="0"/>
                <a:cs typeface="Century Gothic" panose="020B0502020202020204" pitchFamily="34" charset="0"/>
              </a:endParaRPr>
            </a:p>
          </p:txBody>
        </p:sp>
        <p:sp>
          <p:nvSpPr>
            <p:cNvPr id="113" name="矩形 112"/>
            <p:cNvSpPr/>
            <p:nvPr/>
          </p:nvSpPr>
          <p:spPr>
            <a:xfrm>
              <a:off x="1229" y="8934"/>
              <a:ext cx="3118" cy="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2432050" y="4276725"/>
            <a:ext cx="1981200" cy="1556385"/>
            <a:chOff x="1228" y="6540"/>
            <a:chExt cx="3120" cy="2451"/>
          </a:xfrm>
        </p:grpSpPr>
        <p:sp>
          <p:nvSpPr>
            <p:cNvPr id="5" name="矩形 4"/>
            <p:cNvSpPr/>
            <p:nvPr/>
          </p:nvSpPr>
          <p:spPr>
            <a:xfrm>
              <a:off x="1228" y="7675"/>
              <a:ext cx="3120" cy="848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/>
            <a:p>
              <a:pPr algn="ctr">
                <a:spcAft>
                  <a:spcPts val="600"/>
                </a:spcAft>
              </a:pPr>
              <a:r>
                <a:rPr lang="en-US" altLang="zh-CN" sz="1500" dirty="0">
                  <a:solidFill>
                    <a:schemeClr val="bg1"/>
                  </a:solidFill>
                  <a:latin typeface="阿里巴巴普惠体 2.0 45 Light" panose="00020600040101010101" charset="-122"/>
                  <a:ea typeface="阿里巴巴普惠体 2.0 45 Light" panose="00020600040101010101" charset="-122"/>
                  <a:cs typeface="Century Gothic" panose="020B0502020202020204" pitchFamily="34" charset="0"/>
                  <a:sym typeface="+mn-ea"/>
                </a:rPr>
                <a:t>Alumni-led</a:t>
              </a:r>
              <a:endParaRPr lang="en-US" altLang="zh-CN" sz="1500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Century Gothic" panose="020B0502020202020204" pitchFamily="34" charset="0"/>
                <a:sym typeface="+mn-ea"/>
              </a:endParaRPr>
            </a:p>
            <a:p>
              <a:pPr algn="ctr">
                <a:spcAft>
                  <a:spcPts val="600"/>
                </a:spcAft>
              </a:pPr>
              <a:r>
                <a:rPr lang="en-US" altLang="zh-CN" sz="1500" dirty="0">
                  <a:solidFill>
                    <a:schemeClr val="bg1"/>
                  </a:solidFill>
                  <a:latin typeface="阿里巴巴普惠体 2.0 45 Light" panose="00020600040101010101" charset="-122"/>
                  <a:ea typeface="阿里巴巴普惠体 2.0 45 Light" panose="00020600040101010101" charset="-122"/>
                  <a:cs typeface="Century Gothic" panose="020B0502020202020204" pitchFamily="34" charset="0"/>
                  <a:sym typeface="+mn-ea"/>
                </a:rPr>
                <a:t>listed companies</a:t>
              </a:r>
              <a:endParaRPr lang="en-US" altLang="zh-CN" sz="15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65 Medium" panose="00020600040101010101" pitchFamily="18" charset="-122"/>
                <a:ea typeface="阿里巴巴普惠体 2.0 65 Medium" panose="00020600040101010101" pitchFamily="18" charset="-122"/>
                <a:cs typeface="阿里巴巴普惠体 2.0 65 Medium" panose="00020600040101010101" pitchFamily="18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1230" y="6540"/>
              <a:ext cx="3117" cy="1066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/>
            <a:p>
              <a:pPr algn="ctr"/>
              <a:r>
                <a:rPr lang="en-US" altLang="zh-CN" sz="4400" b="1" spc="-150" dirty="0">
                  <a:solidFill>
                    <a:srgbClr val="FE630D"/>
                  </a:solidFill>
                  <a:latin typeface="Century Gothic" panose="020B0502020202020204" pitchFamily="34" charset="0"/>
                  <a:cs typeface="Century Gothic" panose="020B0502020202020204" pitchFamily="34" charset="0"/>
                </a:rPr>
                <a:t>323</a:t>
              </a:r>
              <a:endParaRPr lang="en-US" altLang="zh-CN" sz="4400" b="1" spc="-150" dirty="0">
                <a:solidFill>
                  <a:srgbClr val="FE630D"/>
                </a:solidFill>
                <a:latin typeface="Century Gothic" panose="020B0502020202020204" pitchFamily="34" charset="0"/>
                <a:cs typeface="Century Gothic" panose="020B0502020202020204" pitchFamily="34" charset="0"/>
              </a:endParaRPr>
            </a:p>
          </p:txBody>
        </p:sp>
        <p:sp>
          <p:nvSpPr>
            <p:cNvPr id="7" name="矩形 6"/>
            <p:cNvSpPr/>
            <p:nvPr/>
          </p:nvSpPr>
          <p:spPr>
            <a:xfrm>
              <a:off x="1229" y="8934"/>
              <a:ext cx="3118" cy="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4537710" y="4276725"/>
            <a:ext cx="1981200" cy="1556385"/>
            <a:chOff x="1228" y="6540"/>
            <a:chExt cx="3120" cy="2451"/>
          </a:xfrm>
        </p:grpSpPr>
        <p:sp>
          <p:nvSpPr>
            <p:cNvPr id="12" name="矩形 11"/>
            <p:cNvSpPr/>
            <p:nvPr/>
          </p:nvSpPr>
          <p:spPr>
            <a:xfrm>
              <a:off x="1228" y="7675"/>
              <a:ext cx="3120" cy="848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/>
            <a:p>
              <a:pPr algn="ctr">
                <a:spcAft>
                  <a:spcPts val="600"/>
                </a:spcAft>
              </a:pPr>
              <a:r>
                <a:rPr lang="en-US" altLang="zh-CN" sz="1500" dirty="0">
                  <a:solidFill>
                    <a:schemeClr val="bg1"/>
                  </a:solidFill>
                  <a:latin typeface="阿里巴巴普惠体 2.0 45 Light" panose="00020600040101010101" charset="-122"/>
                  <a:ea typeface="阿里巴巴普惠体 2.0 45 Light" panose="00020600040101010101" charset="-122"/>
                  <a:cs typeface="Century Gothic" panose="020B0502020202020204" pitchFamily="34" charset="0"/>
                  <a:sym typeface="+mn-ea"/>
                </a:rPr>
                <a:t>Alumni-founded</a:t>
              </a:r>
              <a:endParaRPr lang="en-US" altLang="zh-CN" sz="1500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Century Gothic" panose="020B0502020202020204" pitchFamily="34" charset="0"/>
                <a:sym typeface="+mn-ea"/>
              </a:endParaRPr>
            </a:p>
            <a:p>
              <a:pPr algn="ctr">
                <a:spcAft>
                  <a:spcPts val="600"/>
                </a:spcAft>
              </a:pPr>
              <a:r>
                <a:rPr lang="en-US" altLang="zh-CN" sz="1500" dirty="0">
                  <a:solidFill>
                    <a:schemeClr val="bg1"/>
                  </a:solidFill>
                  <a:latin typeface="阿里巴巴普惠体 2.0 45 Light" panose="00020600040101010101" charset="-122"/>
                  <a:ea typeface="阿里巴巴普惠体 2.0 45 Light" panose="00020600040101010101" charset="-122"/>
                  <a:cs typeface="Century Gothic" panose="020B0502020202020204" pitchFamily="34" charset="0"/>
                  <a:sym typeface="+mn-ea"/>
                </a:rPr>
                <a:t>Unicorns</a:t>
              </a:r>
              <a:endParaRPr lang="en-US" altLang="zh-CN" sz="15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65 Medium" panose="00020600040101010101" pitchFamily="18" charset="-122"/>
                <a:ea typeface="阿里巴巴普惠体 2.0 65 Medium" panose="00020600040101010101" pitchFamily="18" charset="-122"/>
                <a:cs typeface="阿里巴巴普惠体 2.0 65 Medium" panose="00020600040101010101" pitchFamily="18" charset="-122"/>
              </a:endParaRPr>
            </a:p>
          </p:txBody>
        </p:sp>
        <p:sp>
          <p:nvSpPr>
            <p:cNvPr id="14" name="矩形 13"/>
            <p:cNvSpPr/>
            <p:nvPr/>
          </p:nvSpPr>
          <p:spPr>
            <a:xfrm>
              <a:off x="1230" y="6540"/>
              <a:ext cx="3117" cy="1066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/>
            <a:p>
              <a:pPr algn="ctr"/>
              <a:r>
                <a:rPr lang="en-US" altLang="zh-CN" sz="4400" b="1" spc="-150" dirty="0">
                  <a:solidFill>
                    <a:srgbClr val="FE630D"/>
                  </a:solidFill>
                  <a:latin typeface="Century Gothic" panose="020B0502020202020204" pitchFamily="34" charset="0"/>
                  <a:cs typeface="Century Gothic" panose="020B0502020202020204" pitchFamily="34" charset="0"/>
                </a:rPr>
                <a:t>34</a:t>
              </a:r>
              <a:endParaRPr lang="en-US" altLang="zh-CN" sz="4400" b="1" spc="-150" dirty="0">
                <a:solidFill>
                  <a:srgbClr val="FE630D"/>
                </a:solidFill>
                <a:latin typeface="Century Gothic" panose="020B0502020202020204" pitchFamily="34" charset="0"/>
                <a:cs typeface="Century Gothic" panose="020B0502020202020204" pitchFamily="34" charset="0"/>
              </a:endParaRPr>
            </a:p>
          </p:txBody>
        </p:sp>
        <p:sp>
          <p:nvSpPr>
            <p:cNvPr id="23" name="矩形 22"/>
            <p:cNvSpPr/>
            <p:nvPr/>
          </p:nvSpPr>
          <p:spPr>
            <a:xfrm>
              <a:off x="1229" y="8934"/>
              <a:ext cx="3118" cy="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24" name="图片 23" descr="logo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09075" y="2583815"/>
            <a:ext cx="1419225" cy="437515"/>
          </a:xfrm>
          <a:prstGeom prst="rect">
            <a:avLst/>
          </a:prstGeom>
        </p:spPr>
      </p:pic>
      <p:sp>
        <p:nvSpPr>
          <p:cNvPr id="26" name="Freeform 7"/>
          <p:cNvSpPr/>
          <p:nvPr/>
        </p:nvSpPr>
        <p:spPr>
          <a:xfrm>
            <a:off x="6727190" y="3508609"/>
            <a:ext cx="201968" cy="188442"/>
          </a:xfrm>
          <a:custGeom>
            <a:avLst/>
            <a:gdLst/>
            <a:ahLst/>
            <a:cxnLst/>
            <a:rect l="l" t="t" r="r" b="b"/>
            <a:pathLst>
              <a:path w="310865" h="282499">
                <a:moveTo>
                  <a:pt x="0" y="0"/>
                </a:moveTo>
                <a:lnTo>
                  <a:pt x="310865" y="0"/>
                </a:lnTo>
                <a:lnTo>
                  <a:pt x="310865" y="282498"/>
                </a:lnTo>
                <a:lnTo>
                  <a:pt x="0" y="28249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p>
            <a:endParaRPr lang="zh-CN" altLang="en-US"/>
          </a:p>
        </p:txBody>
      </p:sp>
      <p:sp>
        <p:nvSpPr>
          <p:cNvPr id="46" name="矩形 45"/>
          <p:cNvSpPr/>
          <p:nvPr/>
        </p:nvSpPr>
        <p:spPr>
          <a:xfrm>
            <a:off x="7548880" y="4832350"/>
            <a:ext cx="2066925" cy="275590"/>
          </a:xfrm>
          <a:prstGeom prst="rect">
            <a:avLst/>
          </a:prstGeom>
          <a:solidFill>
            <a:srgbClr val="FE630D">
              <a:alpha val="70000"/>
            </a:srgbClr>
          </a:solidFill>
        </p:spPr>
        <p:txBody>
          <a:bodyPr wrap="square">
            <a:spAutoFit/>
          </a:bodyPr>
          <a:lstStyle/>
          <a:p>
            <a:pPr indent="0" algn="ctr">
              <a:lnSpc>
                <a:spcPct val="100000"/>
              </a:lnSpc>
              <a:buNone/>
            </a:pPr>
            <a:r>
              <a:rPr lang="en-US" altLang="zh-CN" sz="1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65 Medium" panose="00020600040101010101" pitchFamily="18" charset="-122"/>
                <a:sym typeface="+mn-ea"/>
              </a:rPr>
              <a:t>ZJU National Science Park</a:t>
            </a:r>
            <a:endParaRPr lang="en-US" altLang="zh-C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阿里巴巴普惠体 2.0 35 Thin" panose="00020600040101010101" charset="-122"/>
              <a:ea typeface="阿里巴巴普惠体 2.0 35 Thin" panose="00020600040101010101" charset="-122"/>
              <a:cs typeface="阿里巴巴普惠体 2.0 65 Medium" panose="00020600040101010101" pitchFamily="18" charset="-122"/>
              <a:sym typeface="+mn-ea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8951595" y="5199380"/>
            <a:ext cx="2982595" cy="275590"/>
          </a:xfrm>
          <a:prstGeom prst="rect">
            <a:avLst/>
          </a:prstGeom>
          <a:solidFill>
            <a:srgbClr val="FE630D">
              <a:alpha val="70000"/>
            </a:srgbClr>
          </a:solidFill>
        </p:spPr>
        <p:txBody>
          <a:bodyPr wrap="square">
            <a:spAutoFit/>
          </a:bodyPr>
          <a:lstStyle/>
          <a:p>
            <a:pPr indent="0" algn="ctr">
              <a:lnSpc>
                <a:spcPct val="100000"/>
              </a:lnSpc>
              <a:buNone/>
            </a:pPr>
            <a:r>
              <a:rPr lang="en-US" altLang="zh-CN" sz="1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65 Medium" panose="00020600040101010101" pitchFamily="18" charset="-122"/>
                <a:sym typeface="+mn-ea"/>
              </a:rPr>
              <a:t>Innovation Center of Yangtze River Delta</a:t>
            </a:r>
            <a:endParaRPr lang="en-US" altLang="zh-C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阿里巴巴普惠体 2.0 35 Thin" panose="00020600040101010101" charset="-122"/>
              <a:ea typeface="阿里巴巴普惠体 2.0 35 Thin" panose="00020600040101010101" charset="-122"/>
              <a:cs typeface="阿里巴巴普惠体 2.0 65 Medium" panose="00020600040101010101" pitchFamily="18" charset="-122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6992620" y="5566410"/>
            <a:ext cx="4911725" cy="275590"/>
          </a:xfrm>
          <a:prstGeom prst="rect">
            <a:avLst/>
          </a:prstGeom>
          <a:solidFill>
            <a:srgbClr val="FE630D">
              <a:alpha val="70000"/>
            </a:srgbClr>
          </a:solidFill>
        </p:spPr>
        <p:txBody>
          <a:bodyPr wrap="square">
            <a:spAutoFit/>
          </a:bodyPr>
          <a:lstStyle/>
          <a:p>
            <a:pPr indent="0" algn="just">
              <a:lnSpc>
                <a:spcPct val="100000"/>
              </a:lnSpc>
              <a:buNone/>
            </a:pPr>
            <a:r>
              <a:rPr lang="en-US" altLang="zh-CN" sz="1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65 Medium" panose="00020600040101010101" pitchFamily="18" charset="-122"/>
                <a:sym typeface="+mn-ea"/>
              </a:rPr>
              <a:t>ZJU Hangzhou Global Scientific and Technological Innovation Center</a:t>
            </a:r>
            <a:endParaRPr lang="en-US" altLang="zh-C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阿里巴巴普惠体 2.0 35 Thin" panose="00020600040101010101" charset="-122"/>
              <a:ea typeface="阿里巴巴普惠体 2.0 35 Thin" panose="00020600040101010101" charset="-122"/>
              <a:cs typeface="阿里巴巴普惠体 2.0 65 Medium" panose="00020600040101010101" pitchFamily="18" charset="-122"/>
              <a:sym typeface="+mn-ea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8124190" y="5933440"/>
            <a:ext cx="2982595" cy="275590"/>
          </a:xfrm>
          <a:prstGeom prst="rect">
            <a:avLst/>
          </a:prstGeom>
          <a:solidFill>
            <a:srgbClr val="FE630D">
              <a:alpha val="70000"/>
            </a:srgbClr>
          </a:solidFill>
        </p:spPr>
        <p:txBody>
          <a:bodyPr wrap="square">
            <a:spAutoFit/>
          </a:bodyPr>
          <a:lstStyle/>
          <a:p>
            <a:pPr indent="0" algn="ctr">
              <a:lnSpc>
                <a:spcPct val="100000"/>
              </a:lnSpc>
              <a:buNone/>
            </a:pPr>
            <a:r>
              <a:rPr lang="en-US" altLang="zh-CN" sz="1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65 Medium" panose="00020600040101010101" pitchFamily="18" charset="-122"/>
                <a:sym typeface="+mn-ea"/>
              </a:rPr>
              <a:t>Ningbo Global Innovation Center</a:t>
            </a:r>
            <a:endParaRPr lang="en-US" altLang="zh-C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阿里巴巴普惠体 2.0 35 Thin" panose="00020600040101010101" charset="-122"/>
              <a:ea typeface="阿里巴巴普惠体 2.0 35 Thin" panose="00020600040101010101" charset="-122"/>
              <a:cs typeface="阿里巴巴普惠体 2.0 65 Medium" panose="00020600040101010101" pitchFamily="18" charset="-122"/>
              <a:sym typeface="+mn-ea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99" b="7716"/>
          <a:stretch>
            <a:fillRect/>
          </a:stretch>
        </p:blipFill>
        <p:spPr>
          <a:xfrm>
            <a:off x="0" y="1"/>
            <a:ext cx="12193200" cy="6858000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5496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6" name="矩形 45"/>
          <p:cNvSpPr/>
          <p:nvPr/>
        </p:nvSpPr>
        <p:spPr>
          <a:xfrm>
            <a:off x="1276985" y="2236470"/>
            <a:ext cx="9516110" cy="1580515"/>
          </a:xfrm>
          <a:prstGeom prst="rect">
            <a:avLst/>
          </a:prstGeom>
          <a:solidFill>
            <a:srgbClr val="FE630D"/>
          </a:solidFill>
        </p:spPr>
        <p:txBody>
          <a:bodyPr wrap="square">
            <a:noAutofit/>
          </a:bodyPr>
          <a:lstStyle/>
          <a:p>
            <a:endParaRPr lang="en-US" altLang="zh-CN" sz="2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cxnSp>
        <p:nvCxnSpPr>
          <p:cNvPr id="2" name="直接连接符 1"/>
          <p:cNvCxnSpPr/>
          <p:nvPr/>
        </p:nvCxnSpPr>
        <p:spPr>
          <a:xfrm>
            <a:off x="1092200" y="3486150"/>
            <a:ext cx="10158095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" name="文本框 2"/>
          <p:cNvSpPr txBox="1"/>
          <p:nvPr/>
        </p:nvSpPr>
        <p:spPr>
          <a:xfrm>
            <a:off x="-635" y="4032885"/>
            <a:ext cx="1256411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>
                <a:solidFill>
                  <a:schemeClr val="bg1"/>
                </a:solidFill>
                <a:latin typeface="Snell Roundhand Regular" panose="02000603080000090004" charset="0"/>
                <a:cs typeface="Snell Roundhand Regular" panose="02000603080000090004" charset="0"/>
              </a:rPr>
              <a:t>4 Key Words of  Zhejiang University</a:t>
            </a:r>
            <a:endParaRPr lang="en-US" altLang="zh-CN" sz="4400">
              <a:solidFill>
                <a:schemeClr val="bg1"/>
              </a:solidFill>
              <a:latin typeface="Snell Roundhand Regular" panose="02000603080000090004" charset="0"/>
              <a:cs typeface="Snell Roundhand Regular" panose="020006030800000900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-635" y="2397760"/>
            <a:ext cx="12564110" cy="7689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altLang="zh-CN" sz="5400">
                <a:solidFill>
                  <a:schemeClr val="bg1"/>
                </a:solidFill>
                <a:latin typeface="Arial Black" panose="020B0A04020102020204" charset="0"/>
                <a:cs typeface="Arial Black" panose="020B0A04020102020204" charset="0"/>
              </a:rPr>
              <a:t>RESPONSIBLE</a:t>
            </a:r>
            <a:endParaRPr lang="en-US" altLang="zh-CN" sz="5400">
              <a:solidFill>
                <a:schemeClr val="bg1"/>
              </a:solidFill>
              <a:latin typeface="Arial Black" panose="020B0A04020102020204" charset="0"/>
              <a:cs typeface="Arial Black" panose="020B0A0402010202020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图片 14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18328"/>
          <a:stretch>
            <a:fillRect/>
          </a:stretch>
        </p:blipFill>
        <p:spPr>
          <a:xfrm>
            <a:off x="0" y="0"/>
            <a:ext cx="12192000" cy="4148920"/>
          </a:xfrm>
          <a:prstGeom prst="rect">
            <a:avLst/>
          </a:prstGeom>
        </p:spPr>
      </p:pic>
      <p:sp>
        <p:nvSpPr>
          <p:cNvPr id="94" name="矩形 93"/>
          <p:cNvSpPr/>
          <p:nvPr/>
        </p:nvSpPr>
        <p:spPr>
          <a:xfrm>
            <a:off x="0" y="0"/>
            <a:ext cx="12189913" cy="6858000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6" name="矩形 5"/>
          <p:cNvSpPr/>
          <p:nvPr/>
        </p:nvSpPr>
        <p:spPr>
          <a:xfrm>
            <a:off x="1239081" y="2501027"/>
            <a:ext cx="9730549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A Global ZJU</a:t>
            </a:r>
            <a:endParaRPr lang="en-US" altLang="zh-CN" sz="4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  <a:p>
            <a:r>
              <a:rPr lang="en-US" altLang="zh-CN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for Social Good</a:t>
            </a:r>
            <a:endParaRPr lang="en-US" altLang="zh-CN" sz="4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935663" y="1095204"/>
            <a:ext cx="10337387" cy="5231142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1010969" y="1111611"/>
            <a:ext cx="336502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8000" b="1" dirty="0">
                <a:solidFill>
                  <a:srgbClr val="FE63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|Z4G|</a:t>
            </a:r>
            <a:endParaRPr lang="en-US" altLang="zh-CN" sz="8000" b="1" dirty="0">
              <a:solidFill>
                <a:srgbClr val="FE63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>
            <a:off x="1906436" y="4380490"/>
            <a:ext cx="45720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b="1" dirty="0">
                <a:solidFill>
                  <a:schemeClr val="bg1"/>
                </a:solidFill>
              </a:rPr>
              <a:t>Advocating for Responsible Sustainability</a:t>
            </a:r>
            <a:endParaRPr lang="en-US" altLang="zh-CN" sz="2000" b="1" dirty="0">
              <a:solidFill>
                <a:schemeClr val="bg1"/>
              </a:solidFill>
            </a:endParaRPr>
          </a:p>
        </p:txBody>
      </p:sp>
      <p:sp>
        <p:nvSpPr>
          <p:cNvPr id="21" name="矩形 20"/>
          <p:cNvSpPr/>
          <p:nvPr>
            <p:custDataLst>
              <p:tags r:id="rId3"/>
            </p:custDataLst>
          </p:nvPr>
        </p:nvSpPr>
        <p:spPr>
          <a:xfrm>
            <a:off x="7285097" y="4380490"/>
            <a:ext cx="381489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b="1" dirty="0">
                <a:solidFill>
                  <a:schemeClr val="bg1"/>
                </a:solidFill>
              </a:rPr>
              <a:t>Educating for a Sustainable Future</a:t>
            </a:r>
            <a:endParaRPr lang="en-US" altLang="zh-CN" sz="2000" b="1" dirty="0">
              <a:solidFill>
                <a:schemeClr val="bg1"/>
              </a:solidFill>
            </a:endParaRPr>
          </a:p>
        </p:txBody>
      </p:sp>
      <p:sp>
        <p:nvSpPr>
          <p:cNvPr id="24" name="矩形 23"/>
          <p:cNvSpPr/>
          <p:nvPr>
            <p:custDataLst>
              <p:tags r:id="rId4"/>
            </p:custDataLst>
          </p:nvPr>
        </p:nvSpPr>
        <p:spPr>
          <a:xfrm>
            <a:off x="1906436" y="5092577"/>
            <a:ext cx="390549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b="1" dirty="0">
                <a:solidFill>
                  <a:schemeClr val="bg1"/>
                </a:solidFill>
              </a:rPr>
              <a:t>Advancing Scientific Collaborations</a:t>
            </a:r>
            <a:endParaRPr lang="en-US" altLang="zh-CN" sz="2000" b="1" dirty="0">
              <a:solidFill>
                <a:schemeClr val="bg1"/>
              </a:solidFill>
            </a:endParaRPr>
          </a:p>
        </p:txBody>
      </p:sp>
      <p:sp>
        <p:nvSpPr>
          <p:cNvPr id="25" name="矩形 24"/>
          <p:cNvSpPr/>
          <p:nvPr>
            <p:custDataLst>
              <p:tags r:id="rId5"/>
            </p:custDataLst>
          </p:nvPr>
        </p:nvSpPr>
        <p:spPr>
          <a:xfrm>
            <a:off x="7285097" y="5092577"/>
            <a:ext cx="397294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b="1" dirty="0">
                <a:solidFill>
                  <a:schemeClr val="bg1"/>
                </a:solidFill>
              </a:rPr>
              <a:t>Partnering for Collective Well-Being</a:t>
            </a:r>
            <a:endParaRPr lang="en-US" altLang="zh-CN" sz="2000" b="1" dirty="0">
              <a:solidFill>
                <a:schemeClr val="bg1"/>
              </a:solidFill>
            </a:endParaRPr>
          </a:p>
        </p:txBody>
      </p:sp>
      <p:sp>
        <p:nvSpPr>
          <p:cNvPr id="26" name="矩形 25"/>
          <p:cNvSpPr/>
          <p:nvPr>
            <p:custDataLst>
              <p:tags r:id="rId6"/>
            </p:custDataLst>
          </p:nvPr>
        </p:nvSpPr>
        <p:spPr>
          <a:xfrm>
            <a:off x="1906436" y="5802635"/>
            <a:ext cx="314207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b="1" dirty="0">
                <a:solidFill>
                  <a:schemeClr val="bg1"/>
                </a:solidFill>
              </a:rPr>
              <a:t>Creating Greener Campuses</a:t>
            </a:r>
            <a:endParaRPr lang="en-US" altLang="zh-CN" sz="2000" b="1" dirty="0">
              <a:solidFill>
                <a:schemeClr val="bg1"/>
              </a:solidFill>
            </a:endParaRPr>
          </a:p>
        </p:txBody>
      </p:sp>
      <p:cxnSp>
        <p:nvCxnSpPr>
          <p:cNvPr id="35" name="直接连接符 34"/>
          <p:cNvCxnSpPr/>
          <p:nvPr>
            <p:custDataLst>
              <p:tags r:id="rId7"/>
            </p:custDataLst>
          </p:nvPr>
        </p:nvCxnSpPr>
        <p:spPr>
          <a:xfrm>
            <a:off x="1906436" y="4870135"/>
            <a:ext cx="4500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0" name="组合 69"/>
          <p:cNvGrpSpPr/>
          <p:nvPr>
            <p:custDataLst>
              <p:tags r:id="rId8"/>
            </p:custDataLst>
          </p:nvPr>
        </p:nvGrpSpPr>
        <p:grpSpPr>
          <a:xfrm>
            <a:off x="1338141" y="4276600"/>
            <a:ext cx="504000" cy="504000"/>
            <a:chOff x="6406649" y="2446091"/>
            <a:chExt cx="504000" cy="504000"/>
          </a:xfrm>
        </p:grpSpPr>
        <p:sp>
          <p:nvSpPr>
            <p:cNvPr id="71" name="椭圆 70"/>
            <p:cNvSpPr/>
            <p:nvPr>
              <p:custDataLst>
                <p:tags r:id="rId9"/>
              </p:custDataLst>
            </p:nvPr>
          </p:nvSpPr>
          <p:spPr>
            <a:xfrm>
              <a:off x="6406649" y="2446091"/>
              <a:ext cx="504000" cy="504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2" name="椭圆 71"/>
            <p:cNvSpPr/>
            <p:nvPr>
              <p:custDataLst>
                <p:tags r:id="rId10"/>
              </p:custDataLst>
            </p:nvPr>
          </p:nvSpPr>
          <p:spPr>
            <a:xfrm>
              <a:off x="6457105" y="2496547"/>
              <a:ext cx="403089" cy="403089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73" name="图片 72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 rotWithShape="1"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10000" b="90000" l="10000" r="90000">
                          <a14:foregroundMark x1="61800" y1="41400" x2="61800" y2="41400"/>
                          <a14:foregroundMark x1="69800" y1="38800" x2="69800" y2="38800"/>
                          <a14:foregroundMark x1="76800" y1="36000" x2="76800" y2="36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560" t="15391" r="17523" b="16693"/>
            <a:stretch>
              <a:fillRect/>
            </a:stretch>
          </p:blipFill>
          <p:spPr>
            <a:xfrm>
              <a:off x="6473249" y="2512691"/>
              <a:ext cx="370800" cy="370800"/>
            </a:xfrm>
            <a:prstGeom prst="ellipse">
              <a:avLst/>
            </a:prstGeom>
          </p:spPr>
        </p:pic>
      </p:grpSp>
      <p:grpSp>
        <p:nvGrpSpPr>
          <p:cNvPr id="78" name="组合 77"/>
          <p:cNvGrpSpPr/>
          <p:nvPr>
            <p:custDataLst>
              <p:tags r:id="rId14"/>
            </p:custDataLst>
          </p:nvPr>
        </p:nvGrpSpPr>
        <p:grpSpPr>
          <a:xfrm>
            <a:off x="6746329" y="4276600"/>
            <a:ext cx="504000" cy="504000"/>
            <a:chOff x="7931533" y="2494736"/>
            <a:chExt cx="504000" cy="504000"/>
          </a:xfrm>
        </p:grpSpPr>
        <p:sp>
          <p:nvSpPr>
            <p:cNvPr id="79" name="椭圆 78"/>
            <p:cNvSpPr/>
            <p:nvPr>
              <p:custDataLst>
                <p:tags r:id="rId15"/>
              </p:custDataLst>
            </p:nvPr>
          </p:nvSpPr>
          <p:spPr>
            <a:xfrm>
              <a:off x="7931533" y="2494736"/>
              <a:ext cx="504000" cy="504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0" name="椭圆 79"/>
            <p:cNvSpPr/>
            <p:nvPr>
              <p:custDataLst>
                <p:tags r:id="rId16"/>
              </p:custDataLst>
            </p:nvPr>
          </p:nvSpPr>
          <p:spPr>
            <a:xfrm>
              <a:off x="7981989" y="2545192"/>
              <a:ext cx="403089" cy="403089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81" name="图片 80"/>
            <p:cNvPicPr>
              <a:picLocks noChangeAspect="1"/>
            </p:cNvPicPr>
            <p:nvPr>
              <p:custDataLst>
                <p:tags r:id="rId17"/>
              </p:custDataLst>
            </p:nvPr>
          </p:nvPicPr>
          <p:blipFill rotWithShape="1">
            <a:blip r:embed="rId18" cstate="print">
              <a:clrChange>
                <a:clrFrom>
                  <a:srgbClr val="2E2E2C"/>
                </a:clrFrom>
                <a:clrTo>
                  <a:srgbClr val="2E2E2C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3633" t="19688" r="7569" b="19068"/>
            <a:stretch>
              <a:fillRect/>
            </a:stretch>
          </p:blipFill>
          <p:spPr>
            <a:xfrm>
              <a:off x="7985533" y="2548736"/>
              <a:ext cx="396000" cy="396000"/>
            </a:xfrm>
            <a:prstGeom prst="ellipse">
              <a:avLst/>
            </a:prstGeom>
          </p:spPr>
        </p:pic>
      </p:grpSp>
      <p:grpSp>
        <p:nvGrpSpPr>
          <p:cNvPr id="82" name="组合 81"/>
          <p:cNvGrpSpPr/>
          <p:nvPr>
            <p:custDataLst>
              <p:tags r:id="rId19"/>
            </p:custDataLst>
          </p:nvPr>
        </p:nvGrpSpPr>
        <p:grpSpPr>
          <a:xfrm>
            <a:off x="6746329" y="4988687"/>
            <a:ext cx="504000" cy="504000"/>
            <a:chOff x="4829221" y="1669068"/>
            <a:chExt cx="504000" cy="504000"/>
          </a:xfrm>
        </p:grpSpPr>
        <p:sp>
          <p:nvSpPr>
            <p:cNvPr id="83" name="椭圆 82"/>
            <p:cNvSpPr/>
            <p:nvPr>
              <p:custDataLst>
                <p:tags r:id="rId20"/>
              </p:custDataLst>
            </p:nvPr>
          </p:nvSpPr>
          <p:spPr>
            <a:xfrm>
              <a:off x="4829221" y="1669068"/>
              <a:ext cx="504000" cy="504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4" name="椭圆 83"/>
            <p:cNvSpPr/>
            <p:nvPr>
              <p:custDataLst>
                <p:tags r:id="rId21"/>
              </p:custDataLst>
            </p:nvPr>
          </p:nvSpPr>
          <p:spPr>
            <a:xfrm>
              <a:off x="4879677" y="1719524"/>
              <a:ext cx="403089" cy="403089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85" name="图片 84"/>
            <p:cNvPicPr>
              <a:picLocks noChangeAspect="1"/>
            </p:cNvPicPr>
            <p:nvPr>
              <p:custDataLst>
                <p:tags r:id="rId22"/>
              </p:custDataLst>
            </p:nvPr>
          </p:nvPicPr>
          <p:blipFill rotWithShape="1">
            <a:blip r:embed="rId23"/>
            <a:srcRect l="14395" t="19731" r="12751" b="19557"/>
            <a:stretch>
              <a:fillRect/>
            </a:stretch>
          </p:blipFill>
          <p:spPr>
            <a:xfrm>
              <a:off x="4894021" y="1765068"/>
              <a:ext cx="374400" cy="312001"/>
            </a:xfrm>
            <a:prstGeom prst="rect">
              <a:avLst/>
            </a:prstGeom>
          </p:spPr>
        </p:pic>
      </p:grpSp>
      <p:grpSp>
        <p:nvGrpSpPr>
          <p:cNvPr id="86" name="组合 85"/>
          <p:cNvGrpSpPr/>
          <p:nvPr>
            <p:custDataLst>
              <p:tags r:id="rId24"/>
            </p:custDataLst>
          </p:nvPr>
        </p:nvGrpSpPr>
        <p:grpSpPr>
          <a:xfrm>
            <a:off x="1338141" y="4988687"/>
            <a:ext cx="504000" cy="504000"/>
            <a:chOff x="2700847" y="1283096"/>
            <a:chExt cx="504000" cy="504000"/>
          </a:xfrm>
        </p:grpSpPr>
        <p:sp>
          <p:nvSpPr>
            <p:cNvPr id="87" name="椭圆 86"/>
            <p:cNvSpPr/>
            <p:nvPr>
              <p:custDataLst>
                <p:tags r:id="rId25"/>
              </p:custDataLst>
            </p:nvPr>
          </p:nvSpPr>
          <p:spPr>
            <a:xfrm>
              <a:off x="2700847" y="1283096"/>
              <a:ext cx="504000" cy="504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8" name="椭圆 87"/>
            <p:cNvSpPr/>
            <p:nvPr>
              <p:custDataLst>
                <p:tags r:id="rId26"/>
              </p:custDataLst>
            </p:nvPr>
          </p:nvSpPr>
          <p:spPr>
            <a:xfrm>
              <a:off x="2751303" y="1333552"/>
              <a:ext cx="403089" cy="403089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89" name="图片 88"/>
            <p:cNvPicPr>
              <a:picLocks noChangeAspect="1"/>
            </p:cNvPicPr>
            <p:nvPr>
              <p:custDataLst>
                <p:tags r:id="rId27"/>
              </p:custDataLst>
            </p:nvPr>
          </p:nvPicPr>
          <p:blipFill rotWithShape="1">
            <a:blip r:embed="rId28" cstate="print">
              <a:clrChange>
                <a:clrFrom>
                  <a:srgbClr val="2467AB"/>
                </a:clrFrom>
                <a:clrTo>
                  <a:srgbClr val="2467AB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268" t="15530" r="11400" b="12967"/>
            <a:stretch>
              <a:fillRect/>
            </a:stretch>
          </p:blipFill>
          <p:spPr>
            <a:xfrm>
              <a:off x="2767447" y="1351815"/>
              <a:ext cx="370800" cy="366563"/>
            </a:xfrm>
            <a:prstGeom prst="ellipse">
              <a:avLst/>
            </a:prstGeom>
          </p:spPr>
        </p:pic>
      </p:grpSp>
      <p:grpSp>
        <p:nvGrpSpPr>
          <p:cNvPr id="90" name="组合 89"/>
          <p:cNvGrpSpPr/>
          <p:nvPr>
            <p:custDataLst>
              <p:tags r:id="rId29"/>
            </p:custDataLst>
          </p:nvPr>
        </p:nvGrpSpPr>
        <p:grpSpPr>
          <a:xfrm>
            <a:off x="1338141" y="5700775"/>
            <a:ext cx="504000" cy="504000"/>
            <a:chOff x="3598372" y="1259750"/>
            <a:chExt cx="504000" cy="504000"/>
          </a:xfrm>
        </p:grpSpPr>
        <p:sp>
          <p:nvSpPr>
            <p:cNvPr id="91" name="椭圆 90"/>
            <p:cNvSpPr/>
            <p:nvPr>
              <p:custDataLst>
                <p:tags r:id="rId30"/>
              </p:custDataLst>
            </p:nvPr>
          </p:nvSpPr>
          <p:spPr>
            <a:xfrm>
              <a:off x="3598372" y="1259750"/>
              <a:ext cx="504000" cy="504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2" name="椭圆 91"/>
            <p:cNvSpPr/>
            <p:nvPr>
              <p:custDataLst>
                <p:tags r:id="rId31"/>
              </p:custDataLst>
            </p:nvPr>
          </p:nvSpPr>
          <p:spPr>
            <a:xfrm>
              <a:off x="3648828" y="1310206"/>
              <a:ext cx="403089" cy="403089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93" name="图片 92"/>
            <p:cNvPicPr>
              <a:picLocks noChangeAspect="1"/>
            </p:cNvPicPr>
            <p:nvPr>
              <p:custDataLst>
                <p:tags r:id="rId32"/>
              </p:custDataLst>
            </p:nvPr>
          </p:nvPicPr>
          <p:blipFill rotWithShape="1">
            <a:blip r:embed="rId33" cstate="print">
              <a:clrChange>
                <a:clrFrom>
                  <a:srgbClr val="1A1A1A"/>
                </a:clrFrom>
                <a:clrTo>
                  <a:srgbClr val="1A1A1A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3998" t="11941" r="20082" b="32139"/>
            <a:stretch>
              <a:fillRect/>
            </a:stretch>
          </p:blipFill>
          <p:spPr>
            <a:xfrm>
              <a:off x="3664972" y="1326350"/>
              <a:ext cx="370800" cy="370800"/>
            </a:xfrm>
            <a:prstGeom prst="ellipse">
              <a:avLst/>
            </a:prstGeom>
          </p:spPr>
        </p:pic>
      </p:grpSp>
      <p:cxnSp>
        <p:nvCxnSpPr>
          <p:cNvPr id="95" name="直接连接符 94"/>
          <p:cNvCxnSpPr/>
          <p:nvPr>
            <p:custDataLst>
              <p:tags r:id="rId34"/>
            </p:custDataLst>
          </p:nvPr>
        </p:nvCxnSpPr>
        <p:spPr>
          <a:xfrm>
            <a:off x="7301997" y="4870135"/>
            <a:ext cx="3780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直接连接符 95"/>
          <p:cNvCxnSpPr/>
          <p:nvPr>
            <p:custDataLst>
              <p:tags r:id="rId35"/>
            </p:custDataLst>
          </p:nvPr>
        </p:nvCxnSpPr>
        <p:spPr>
          <a:xfrm>
            <a:off x="7301997" y="5591751"/>
            <a:ext cx="3780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36"/>
            </p:custDataLst>
          </p:nvPr>
        </p:nvCxnSpPr>
        <p:spPr>
          <a:xfrm>
            <a:off x="1906436" y="5591751"/>
            <a:ext cx="4500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9" name="组合 48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50" name="矩形 49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52" name="组合 51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56" name="矩形 55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7" name="矩形 56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53" name="矩形 52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54" name="矩形 53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55" name="矩形 54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组合 23"/>
          <p:cNvGrpSpPr/>
          <p:nvPr/>
        </p:nvGrpSpPr>
        <p:grpSpPr>
          <a:xfrm>
            <a:off x="7205522" y="2166675"/>
            <a:ext cx="3626864" cy="464689"/>
            <a:chOff x="6973428" y="2283860"/>
            <a:chExt cx="3626864" cy="522000"/>
          </a:xfrm>
        </p:grpSpPr>
        <p:sp>
          <p:nvSpPr>
            <p:cNvPr id="21" name="矩形 20"/>
            <p:cNvSpPr/>
            <p:nvPr/>
          </p:nvSpPr>
          <p:spPr>
            <a:xfrm>
              <a:off x="7382860" y="2283860"/>
              <a:ext cx="2808000" cy="522000"/>
            </a:xfrm>
            <a:prstGeom prst="rect">
              <a:avLst/>
            </a:prstGeom>
            <a:solidFill>
              <a:srgbClr val="FE63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2" name="直角三角形 21"/>
            <p:cNvSpPr/>
            <p:nvPr/>
          </p:nvSpPr>
          <p:spPr>
            <a:xfrm flipV="1">
              <a:off x="10190860" y="2283860"/>
              <a:ext cx="409432" cy="522000"/>
            </a:xfrm>
            <a:prstGeom prst="rtTriangle">
              <a:avLst/>
            </a:prstGeom>
            <a:solidFill>
              <a:srgbClr val="E25B2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3" name="直角三角形 22"/>
            <p:cNvSpPr/>
            <p:nvPr/>
          </p:nvSpPr>
          <p:spPr>
            <a:xfrm flipH="1" flipV="1">
              <a:off x="6973428" y="2283860"/>
              <a:ext cx="409432" cy="522000"/>
            </a:xfrm>
            <a:prstGeom prst="rtTriangle">
              <a:avLst/>
            </a:prstGeom>
            <a:solidFill>
              <a:srgbClr val="E25B21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1" name="矩形 10"/>
          <p:cNvSpPr/>
          <p:nvPr/>
        </p:nvSpPr>
        <p:spPr>
          <a:xfrm>
            <a:off x="490220" y="1657350"/>
            <a:ext cx="6598285" cy="255397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l"/>
            <a:r>
              <a:rPr lang="en-US" altLang="zh-CN" sz="36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Joint Statement of</a:t>
            </a:r>
            <a:endParaRPr lang="en-US" altLang="zh-CN" sz="36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  <a:p>
            <a:pPr algn="l"/>
            <a:r>
              <a:rPr lang="en-US" altLang="zh-CN" sz="36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Global University Leaders</a:t>
            </a:r>
            <a:endParaRPr lang="en-US" altLang="zh-CN" sz="36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  <a:p>
            <a:pPr algn="l"/>
            <a:r>
              <a:rPr lang="en-US" altLang="zh-CN" sz="36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on the 2030 Agenda for Sustainable Development</a:t>
            </a:r>
            <a:endParaRPr lang="en-US" altLang="zh-CN" sz="36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 rotWithShape="1"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61" b="80183"/>
          <a:stretch>
            <a:fillRect/>
          </a:stretch>
        </p:blipFill>
        <p:spPr>
          <a:xfrm>
            <a:off x="938020" y="5048499"/>
            <a:ext cx="10330598" cy="1809501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7205980" y="2929890"/>
            <a:ext cx="3638550" cy="15684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 sz="1600" dirty="0">
                <a:solidFill>
                  <a:schemeClr val="bg1"/>
                </a:solidFill>
                <a:latin typeface="+mj-lt"/>
              </a:rPr>
              <a:t>Mar. 2021, a joint statement was formally announced at an online forum hosted by ZJU. Presidents of 69 universities from 34 countries and regions have signed onto the statement.</a:t>
            </a:r>
            <a:endParaRPr lang="en-US" altLang="zh-CN" sz="16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7251051" y="1343646"/>
            <a:ext cx="3269199" cy="1322070"/>
            <a:chOff x="7311980" y="1082109"/>
            <a:chExt cx="3269199" cy="1322070"/>
          </a:xfrm>
        </p:grpSpPr>
        <p:sp>
          <p:nvSpPr>
            <p:cNvPr id="15" name="矩形 14"/>
            <p:cNvSpPr/>
            <p:nvPr/>
          </p:nvSpPr>
          <p:spPr>
            <a:xfrm>
              <a:off x="7311980" y="1082109"/>
              <a:ext cx="1930400" cy="132207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80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60+</a:t>
              </a:r>
              <a:endParaRPr lang="zh-CN" altLang="en-US" sz="8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17" name="矩形 16"/>
            <p:cNvSpPr/>
            <p:nvPr/>
          </p:nvSpPr>
          <p:spPr>
            <a:xfrm>
              <a:off x="8864042" y="1911459"/>
              <a:ext cx="171713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Institutions</a:t>
              </a:r>
              <a:endParaRPr lang="zh-CN" alt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  <p:sp>
        <p:nvSpPr>
          <p:cNvPr id="30" name="矩形 29"/>
          <p:cNvSpPr/>
          <p:nvPr/>
        </p:nvSpPr>
        <p:spPr>
          <a:xfrm flipH="1">
            <a:off x="6758636" y="1222444"/>
            <a:ext cx="4509982" cy="342328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38" name="组合 37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39" name="矩形 38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41" name="组合 40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45" name="矩形 44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6" name="矩形 45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42" name="矩形 41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43" name="矩形 42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44" name="矩形 43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组合 41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43" name="矩形 42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45" name="组合 44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49" name="矩形 48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0" name="矩形 49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46" name="矩形 45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47" name="矩形 46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48" name="矩形 47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  <p:sp>
        <p:nvSpPr>
          <p:cNvPr id="73" name="矩形 72"/>
          <p:cNvSpPr/>
          <p:nvPr/>
        </p:nvSpPr>
        <p:spPr>
          <a:xfrm>
            <a:off x="5727065" y="3599815"/>
            <a:ext cx="5972810" cy="25533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ts val="2400"/>
              </a:lnSpc>
              <a:buSzPct val="100000"/>
              <a:buFont typeface="Arial" panose="020B0604020202020204"/>
              <a:buChar char="•"/>
              <a:defRPr sz="1600">
                <a:solidFill>
                  <a:srgbClr val="26262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lang="en-US" altLang="zh-CN" sz="1800" dirty="0">
                <a:solidFill>
                  <a:schemeClr val="bg1"/>
                </a:solidFill>
                <a:latin typeface="+mj-lt"/>
                <a:sym typeface="+mn-ea"/>
              </a:rPr>
              <a:t>In 2025, ZJU joins hands with Stanford University as a founding partner of the Global Sustainability Challenge (GSC).</a:t>
            </a:r>
            <a:endParaRPr lang="en-US" altLang="zh-CN" sz="1800" dirty="0">
              <a:solidFill>
                <a:schemeClr val="bg1"/>
              </a:solidFill>
              <a:latin typeface="+mj-lt"/>
              <a:sym typeface="+mn-ea"/>
            </a:endParaRPr>
          </a:p>
          <a:p>
            <a:pPr marL="285750" indent="-285750" algn="just">
              <a:lnSpc>
                <a:spcPts val="2400"/>
              </a:lnSpc>
              <a:buSzPct val="100000"/>
              <a:buFont typeface="Arial" panose="020B0604020202020204"/>
              <a:buChar char="•"/>
              <a:defRPr sz="1600">
                <a:solidFill>
                  <a:srgbClr val="26262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lang="en-US" altLang="zh-CN" sz="1800" dirty="0">
                <a:solidFill>
                  <a:schemeClr val="bg1"/>
                </a:solidFill>
                <a:latin typeface="+mj-lt"/>
                <a:sym typeface="+mn-ea"/>
              </a:rPr>
              <a:t>ZJU and HKUST hosted the Asia-Pacific Regional Final of the Global Sustainability Challenge in January, 2026.</a:t>
            </a:r>
            <a:endParaRPr lang="en-US" altLang="zh-CN" sz="1800" dirty="0">
              <a:solidFill>
                <a:schemeClr val="bg1"/>
              </a:solidFill>
              <a:latin typeface="+mj-lt"/>
              <a:sym typeface="+mn-ea"/>
            </a:endParaRPr>
          </a:p>
          <a:p>
            <a:pPr marL="285750" indent="-285750" algn="just">
              <a:lnSpc>
                <a:spcPts val="2400"/>
              </a:lnSpc>
              <a:buSzPct val="100000"/>
              <a:buFont typeface="Arial" panose="020B0604020202020204"/>
              <a:buChar char="•"/>
              <a:defRPr sz="1600">
                <a:solidFill>
                  <a:srgbClr val="26262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lang="en-US" altLang="zh-CN" sz="2000" b="1" dirty="0">
                <a:solidFill>
                  <a:schemeClr val="bg1"/>
                </a:solidFill>
                <a:latin typeface="+mj-lt"/>
                <a:sym typeface="+mn-ea"/>
              </a:rPr>
              <a:t>66</a:t>
            </a:r>
            <a:r>
              <a:rPr lang="en-US" altLang="zh-CN" sz="1800" dirty="0">
                <a:solidFill>
                  <a:schemeClr val="bg1"/>
                </a:solidFill>
                <a:latin typeface="+mj-lt"/>
                <a:sym typeface="+mn-ea"/>
              </a:rPr>
              <a:t> teams from </a:t>
            </a:r>
            <a:r>
              <a:rPr lang="en-US" altLang="zh-CN" sz="2000" b="1" dirty="0">
                <a:solidFill>
                  <a:schemeClr val="bg1"/>
                </a:solidFill>
                <a:latin typeface="+mj-lt"/>
                <a:sym typeface="+mn-ea"/>
              </a:rPr>
              <a:t>7 </a:t>
            </a:r>
            <a:r>
              <a:rPr lang="en-US" altLang="zh-CN" sz="1800" dirty="0">
                <a:solidFill>
                  <a:schemeClr val="bg1"/>
                </a:solidFill>
                <a:latin typeface="+mj-lt"/>
                <a:sym typeface="+mn-ea"/>
              </a:rPr>
              <a:t>Asia-Pacific countries and regions competed in the regional final.</a:t>
            </a:r>
            <a:endParaRPr lang="en-US" altLang="zh-CN" sz="1800" dirty="0">
              <a:solidFill>
                <a:schemeClr val="bg1"/>
              </a:solidFill>
              <a:latin typeface="+mj-lt"/>
              <a:sym typeface="+mn-ea"/>
            </a:endParaRPr>
          </a:p>
        </p:txBody>
      </p:sp>
      <p:pic>
        <p:nvPicPr>
          <p:cNvPr id="11" name="图片 10" descr="DSC_594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760" y="1824990"/>
            <a:ext cx="2520000" cy="1629091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650" y="3810"/>
            <a:ext cx="2520000" cy="1695637"/>
          </a:xfrm>
          <a:prstGeom prst="rect">
            <a:avLst/>
          </a:prstGeom>
        </p:spPr>
      </p:pic>
      <p:pic>
        <p:nvPicPr>
          <p:cNvPr id="7" name="图片 6" descr="6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650" y="3579495"/>
            <a:ext cx="2520000" cy="1680417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2265" y="1583690"/>
            <a:ext cx="2520000" cy="1678964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82266" y="5177155"/>
            <a:ext cx="2520000" cy="1681038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2265" y="3381375"/>
            <a:ext cx="2520000" cy="1676895"/>
          </a:xfrm>
          <a:prstGeom prst="rect">
            <a:avLst/>
          </a:prstGeom>
        </p:spPr>
      </p:pic>
      <p:sp>
        <p:nvSpPr>
          <p:cNvPr id="18" name="矩形 17"/>
          <p:cNvSpPr/>
          <p:nvPr/>
        </p:nvSpPr>
        <p:spPr>
          <a:xfrm>
            <a:off x="5727065" y="1504950"/>
            <a:ext cx="6233795" cy="13220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zh-CN" sz="4000" b="1" dirty="0">
                <a:solidFill>
                  <a:srgbClr val="FE63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Global</a:t>
            </a:r>
            <a:endParaRPr lang="en-US" altLang="zh-CN" sz="4000" b="1" dirty="0">
              <a:solidFill>
                <a:srgbClr val="FE63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  <a:p>
            <a:pPr algn="l"/>
            <a:r>
              <a:rPr lang="en-US" altLang="zh-CN" sz="4000" b="1" dirty="0">
                <a:solidFill>
                  <a:srgbClr val="FE63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Sustainability Challenge</a:t>
            </a:r>
            <a:endParaRPr lang="en-US" altLang="zh-CN" sz="4000" b="1" dirty="0">
              <a:solidFill>
                <a:srgbClr val="FE63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5727065" y="3031490"/>
            <a:ext cx="5972810" cy="76200"/>
          </a:xfrm>
          <a:prstGeom prst="rect">
            <a:avLst/>
          </a:prstGeom>
          <a:solidFill>
            <a:srgbClr val="FE63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图片 20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47"/>
            <a:ext cx="12192000" cy="6852305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5496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6" name="矩形 45"/>
          <p:cNvSpPr/>
          <p:nvPr/>
        </p:nvSpPr>
        <p:spPr>
          <a:xfrm>
            <a:off x="1276985" y="2236470"/>
            <a:ext cx="9516110" cy="1580515"/>
          </a:xfrm>
          <a:prstGeom prst="rect">
            <a:avLst/>
          </a:prstGeom>
          <a:solidFill>
            <a:srgbClr val="FE630D"/>
          </a:solidFill>
        </p:spPr>
        <p:txBody>
          <a:bodyPr wrap="square">
            <a:noAutofit/>
          </a:bodyPr>
          <a:lstStyle/>
          <a:p>
            <a:endParaRPr lang="en-US" altLang="zh-CN" sz="2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cxnSp>
        <p:nvCxnSpPr>
          <p:cNvPr id="2" name="直接连接符 1"/>
          <p:cNvCxnSpPr/>
          <p:nvPr/>
        </p:nvCxnSpPr>
        <p:spPr>
          <a:xfrm>
            <a:off x="1092200" y="3486150"/>
            <a:ext cx="10158095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" name="文本框 2"/>
          <p:cNvSpPr txBox="1"/>
          <p:nvPr/>
        </p:nvSpPr>
        <p:spPr>
          <a:xfrm>
            <a:off x="-635" y="4032885"/>
            <a:ext cx="1256411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>
                <a:solidFill>
                  <a:schemeClr val="bg1"/>
                </a:solidFill>
                <a:latin typeface="Snell Roundhand Regular" panose="02000603080000090004" charset="0"/>
                <a:cs typeface="Snell Roundhand Regular" panose="02000603080000090004" charset="0"/>
              </a:rPr>
              <a:t>4 Key Words of  Zhejiang University</a:t>
            </a:r>
            <a:endParaRPr lang="en-US" altLang="zh-CN" sz="4400">
              <a:solidFill>
                <a:schemeClr val="bg1"/>
              </a:solidFill>
              <a:latin typeface="Snell Roundhand Regular" panose="02000603080000090004" charset="0"/>
              <a:cs typeface="Snell Roundhand Regular" panose="020006030800000900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-635" y="2397760"/>
            <a:ext cx="12564110" cy="7689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altLang="zh-CN" sz="5400">
                <a:solidFill>
                  <a:schemeClr val="bg1"/>
                </a:solidFill>
                <a:latin typeface="Arial Black" panose="020B0A04020102020204" charset="0"/>
                <a:cs typeface="Arial Black" panose="020B0A04020102020204" charset="0"/>
              </a:rPr>
              <a:t>OPEN</a:t>
            </a:r>
            <a:endParaRPr lang="en-US" altLang="zh-CN" sz="5400">
              <a:solidFill>
                <a:schemeClr val="bg1"/>
              </a:solidFill>
              <a:latin typeface="Arial Black" panose="020B0A04020102020204" charset="0"/>
              <a:cs typeface="Arial Black" panose="020B0A0402010202020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图片 38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295" y="2784143"/>
            <a:ext cx="7224574" cy="4073857"/>
          </a:xfrm>
          <a:prstGeom prst="rect">
            <a:avLst/>
          </a:prstGeom>
        </p:spPr>
      </p:pic>
      <p:sp>
        <p:nvSpPr>
          <p:cNvPr id="36" name="矩形 35"/>
          <p:cNvSpPr/>
          <p:nvPr/>
        </p:nvSpPr>
        <p:spPr>
          <a:xfrm rot="16200000">
            <a:off x="8459575" y="3049055"/>
            <a:ext cx="5231145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en-US" altLang="zh-CN" sz="8000" b="1" dirty="0">
                <a:solidFill>
                  <a:schemeClr val="bg1">
                    <a:alpha val="10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Strategy</a:t>
            </a:r>
            <a:endParaRPr lang="zh-CN" altLang="en-US" sz="8000" b="1" dirty="0">
              <a:solidFill>
                <a:schemeClr val="bg1">
                  <a:alpha val="10000"/>
                </a:schemeClr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8449945" y="2571750"/>
            <a:ext cx="2394585" cy="13220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8000" b="1" dirty="0">
                <a:solidFill>
                  <a:srgbClr val="FE63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2.0</a:t>
            </a:r>
            <a:endParaRPr lang="en-US" altLang="zh-CN" sz="8000" b="1" dirty="0">
              <a:solidFill>
                <a:srgbClr val="FE63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38" name="矩形 37"/>
          <p:cNvSpPr/>
          <p:nvPr/>
        </p:nvSpPr>
        <p:spPr>
          <a:xfrm>
            <a:off x="529019" y="1325411"/>
            <a:ext cx="5826514" cy="1198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 dirty="0">
                <a:solidFill>
                  <a:schemeClr val="bg1"/>
                </a:solidFill>
                <a:latin typeface="+mj-lt"/>
              </a:rPr>
              <a:t>Refreshed June 2022, with new strategic priorities and actions aimed at maximizing ZJU’s positive impact on the world and contributing to the global good through meaningful cross-border engagements.</a:t>
            </a:r>
            <a:endParaRPr lang="en-US" altLang="zh-CN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0" name="矩形 39"/>
          <p:cNvSpPr/>
          <p:nvPr/>
        </p:nvSpPr>
        <p:spPr>
          <a:xfrm>
            <a:off x="6355533" y="1810891"/>
            <a:ext cx="3716515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en-US" altLang="zh-CN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Global ZJU</a:t>
            </a:r>
            <a:endParaRPr lang="en-US" altLang="zh-CN" sz="4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42" name="矩形 41"/>
          <p:cNvSpPr/>
          <p:nvPr/>
        </p:nvSpPr>
        <p:spPr>
          <a:xfrm>
            <a:off x="7778165" y="3968679"/>
            <a:ext cx="4392000" cy="36000"/>
          </a:xfrm>
          <a:prstGeom prst="rect">
            <a:avLst/>
          </a:prstGeom>
          <a:solidFill>
            <a:srgbClr val="FE63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44" name="直接连接符 43"/>
          <p:cNvCxnSpPr/>
          <p:nvPr/>
        </p:nvCxnSpPr>
        <p:spPr>
          <a:xfrm rot="5400000">
            <a:off x="-625705" y="2350612"/>
            <a:ext cx="2304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组合 19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21" name="矩形 20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23" name="组合 22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30" name="矩形 29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1" name="矩形 30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4" name="矩形 23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25" name="矩形 24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26" name="矩形 25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图片 71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60" b="16304"/>
          <a:stretch>
            <a:fillRect/>
          </a:stretch>
        </p:blipFill>
        <p:spPr>
          <a:xfrm>
            <a:off x="0" y="0"/>
            <a:ext cx="12192300" cy="6858000"/>
          </a:xfrm>
          <a:prstGeom prst="rect">
            <a:avLst/>
          </a:prstGeom>
        </p:spPr>
      </p:pic>
      <p:sp>
        <p:nvSpPr>
          <p:cNvPr id="73" name="矩形 72"/>
          <p:cNvSpPr/>
          <p:nvPr/>
        </p:nvSpPr>
        <p:spPr>
          <a:xfrm>
            <a:off x="-2540" y="-20320"/>
            <a:ext cx="12189913" cy="6858000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75" name="矩形 48"/>
          <p:cNvSpPr/>
          <p:nvPr/>
        </p:nvSpPr>
        <p:spPr>
          <a:xfrm>
            <a:off x="-2388" y="3834000"/>
            <a:ext cx="11271006" cy="3024000"/>
          </a:xfrm>
          <a:prstGeom prst="snip1Rect">
            <a:avLst>
              <a:gd name="adj" fmla="val 50000"/>
            </a:avLst>
          </a:prstGeom>
          <a:solidFill>
            <a:srgbClr val="254967">
              <a:alpha val="70000"/>
            </a:srgbClr>
          </a:solidFill>
          <a:ln>
            <a:noFill/>
          </a:ln>
          <a:effectLst>
            <a:outerShdw blurRad="190500" dist="63500" algn="t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9" name="矩形 78"/>
          <p:cNvSpPr/>
          <p:nvPr/>
        </p:nvSpPr>
        <p:spPr>
          <a:xfrm>
            <a:off x="1167124" y="1197606"/>
            <a:ext cx="8399957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Partnerships across the globe</a:t>
            </a:r>
            <a:endParaRPr lang="en-US" altLang="zh-CN" sz="4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cxnSp>
        <p:nvCxnSpPr>
          <p:cNvPr id="82" name="直接连接符 81"/>
          <p:cNvCxnSpPr/>
          <p:nvPr/>
        </p:nvCxnSpPr>
        <p:spPr>
          <a:xfrm>
            <a:off x="1264992" y="1967047"/>
            <a:ext cx="7848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7" name="组合 96"/>
          <p:cNvGrpSpPr/>
          <p:nvPr/>
        </p:nvGrpSpPr>
        <p:grpSpPr>
          <a:xfrm>
            <a:off x="5393506" y="3913722"/>
            <a:ext cx="4173575" cy="1378762"/>
            <a:chOff x="4212217" y="-899944"/>
            <a:chExt cx="6782684" cy="2240695"/>
          </a:xfrm>
        </p:grpSpPr>
        <p:pic>
          <p:nvPicPr>
            <p:cNvPr id="98" name="图片 97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46082" y="-899944"/>
              <a:ext cx="3348819" cy="2232547"/>
            </a:xfrm>
            <a:prstGeom prst="rect">
              <a:avLst/>
            </a:prstGeom>
          </p:spPr>
        </p:pic>
        <p:pic>
          <p:nvPicPr>
            <p:cNvPr id="99" name="图片 98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12217" y="-891794"/>
              <a:ext cx="3348819" cy="2232545"/>
            </a:xfrm>
            <a:prstGeom prst="rect">
              <a:avLst/>
            </a:prstGeom>
          </p:spPr>
        </p:pic>
      </p:grpSp>
      <p:grpSp>
        <p:nvGrpSpPr>
          <p:cNvPr id="101" name="组合 100"/>
          <p:cNvGrpSpPr/>
          <p:nvPr/>
        </p:nvGrpSpPr>
        <p:grpSpPr>
          <a:xfrm>
            <a:off x="5411173" y="5363573"/>
            <a:ext cx="5595003" cy="1396148"/>
            <a:chOff x="4646123" y="5333427"/>
            <a:chExt cx="5915581" cy="1476144"/>
          </a:xfrm>
        </p:grpSpPr>
        <p:pic>
          <p:nvPicPr>
            <p:cNvPr id="96" name="图片 9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69710" y="5333428"/>
              <a:ext cx="3691994" cy="1476143"/>
            </a:xfrm>
            <a:prstGeom prst="rect">
              <a:avLst/>
            </a:prstGeom>
          </p:spPr>
        </p:pic>
        <p:pic>
          <p:nvPicPr>
            <p:cNvPr id="100" name="图片 99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46123" y="5333427"/>
              <a:ext cx="2214215" cy="1476143"/>
            </a:xfrm>
            <a:prstGeom prst="rect">
              <a:avLst/>
            </a:prstGeom>
          </p:spPr>
        </p:pic>
      </p:grpSp>
      <p:grpSp>
        <p:nvGrpSpPr>
          <p:cNvPr id="44" name="组合 43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45" name="矩形 44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47" name="组合 46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51" name="矩形 50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2" name="矩形 51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48" name="矩形 47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49" name="矩形 48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50" name="矩形 49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55" name="组合 54"/>
          <p:cNvGrpSpPr/>
          <p:nvPr/>
        </p:nvGrpSpPr>
        <p:grpSpPr>
          <a:xfrm>
            <a:off x="1052572" y="2555203"/>
            <a:ext cx="3359772" cy="768350"/>
            <a:chOff x="1393891" y="5966697"/>
            <a:chExt cx="3359772" cy="768350"/>
          </a:xfrm>
        </p:grpSpPr>
        <p:sp>
          <p:nvSpPr>
            <p:cNvPr id="56" name="矩形 55"/>
            <p:cNvSpPr/>
            <p:nvPr/>
          </p:nvSpPr>
          <p:spPr>
            <a:xfrm>
              <a:off x="2715948" y="6031382"/>
              <a:ext cx="2037715" cy="64516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b="1" dirty="0">
                  <a:solidFill>
                    <a:schemeClr val="bg1"/>
                  </a:solidFill>
                </a:rPr>
                <a:t>partner universities</a:t>
              </a:r>
              <a:endParaRPr lang="en-US" altLang="zh-CN" b="1" dirty="0">
                <a:solidFill>
                  <a:schemeClr val="bg1"/>
                </a:solidFill>
              </a:endParaRPr>
            </a:p>
            <a:p>
              <a:r>
                <a:rPr lang="en-US" altLang="zh-CN" b="1" dirty="0">
                  <a:solidFill>
                    <a:schemeClr val="bg1"/>
                  </a:solidFill>
                </a:rPr>
                <a:t>on 6 continents</a:t>
              </a:r>
              <a:endParaRPr lang="en-US" altLang="zh-CN" b="1" dirty="0">
                <a:solidFill>
                  <a:schemeClr val="bg1"/>
                </a:solidFill>
              </a:endParaRPr>
            </a:p>
          </p:txBody>
        </p:sp>
        <p:sp>
          <p:nvSpPr>
            <p:cNvPr id="57" name="矩形 56"/>
            <p:cNvSpPr/>
            <p:nvPr/>
          </p:nvSpPr>
          <p:spPr>
            <a:xfrm>
              <a:off x="1393891" y="5966697"/>
              <a:ext cx="1322057" cy="76835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/>
              <a:r>
                <a:rPr lang="en-US" altLang="zh-CN" sz="4400" b="1" dirty="0">
                  <a:solidFill>
                    <a:schemeClr val="bg1"/>
                  </a:solidFill>
                </a:rPr>
                <a:t>233 </a:t>
              </a:r>
              <a:endParaRPr lang="zh-CN" altLang="en-US" sz="4400" b="1" dirty="0"/>
            </a:p>
          </p:txBody>
        </p:sp>
      </p:grpSp>
      <p:grpSp>
        <p:nvGrpSpPr>
          <p:cNvPr id="77" name="组合 76"/>
          <p:cNvGrpSpPr/>
          <p:nvPr/>
        </p:nvGrpSpPr>
        <p:grpSpPr>
          <a:xfrm>
            <a:off x="1259793" y="4748686"/>
            <a:ext cx="3893941" cy="1136704"/>
            <a:chOff x="878772" y="4263779"/>
            <a:chExt cx="3893941" cy="1136704"/>
          </a:xfrm>
        </p:grpSpPr>
        <p:sp>
          <p:nvSpPr>
            <p:cNvPr id="78" name="矩形 77"/>
            <p:cNvSpPr/>
            <p:nvPr/>
          </p:nvSpPr>
          <p:spPr>
            <a:xfrm>
              <a:off x="995098" y="5032183"/>
              <a:ext cx="3777615" cy="36830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l"/>
              <a:r>
                <a:rPr lang="en-US" altLang="zh-CN" b="1" dirty="0">
                  <a:solidFill>
                    <a:schemeClr val="bg1"/>
                  </a:solidFill>
                </a:rPr>
                <a:t>international degree-seeking students</a:t>
              </a:r>
              <a:endParaRPr lang="en-US" altLang="zh-CN" b="1" dirty="0">
                <a:solidFill>
                  <a:schemeClr val="bg1"/>
                </a:solidFill>
              </a:endParaRPr>
            </a:p>
          </p:txBody>
        </p:sp>
        <p:sp>
          <p:nvSpPr>
            <p:cNvPr id="94" name="矩形 93"/>
            <p:cNvSpPr/>
            <p:nvPr/>
          </p:nvSpPr>
          <p:spPr>
            <a:xfrm>
              <a:off x="878772" y="4263779"/>
              <a:ext cx="1837175" cy="76835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/>
              <a:r>
                <a:rPr lang="en-US" altLang="zh-CN" sz="4400" b="1" dirty="0">
                  <a:solidFill>
                    <a:schemeClr val="bg1"/>
                  </a:solidFill>
                </a:rPr>
                <a:t>4,700+ </a:t>
              </a:r>
              <a:endParaRPr lang="zh-CN" altLang="en-US" sz="4400" b="1" dirty="0"/>
            </a:p>
          </p:txBody>
        </p:sp>
      </p:grpSp>
      <p:cxnSp>
        <p:nvCxnSpPr>
          <p:cNvPr id="95" name="直接连接符 94"/>
          <p:cNvCxnSpPr/>
          <p:nvPr/>
        </p:nvCxnSpPr>
        <p:spPr>
          <a:xfrm rot="5400000">
            <a:off x="-576337" y="5346000"/>
            <a:ext cx="3024000" cy="0"/>
          </a:xfrm>
          <a:prstGeom prst="line">
            <a:avLst/>
          </a:prstGeom>
          <a:ln w="6350"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2" name="组合 101"/>
          <p:cNvGrpSpPr/>
          <p:nvPr/>
        </p:nvGrpSpPr>
        <p:grpSpPr>
          <a:xfrm>
            <a:off x="4771237" y="2555203"/>
            <a:ext cx="2719234" cy="768350"/>
            <a:chOff x="1393891" y="5966697"/>
            <a:chExt cx="2719234" cy="768350"/>
          </a:xfrm>
        </p:grpSpPr>
        <p:sp>
          <p:nvSpPr>
            <p:cNvPr id="103" name="矩形 102"/>
            <p:cNvSpPr/>
            <p:nvPr/>
          </p:nvSpPr>
          <p:spPr>
            <a:xfrm>
              <a:off x="2715948" y="6031382"/>
              <a:ext cx="1397177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b="1" dirty="0">
                  <a:solidFill>
                    <a:schemeClr val="bg1"/>
                  </a:solidFill>
                </a:rPr>
                <a:t>global study </a:t>
              </a:r>
              <a:endParaRPr lang="en-US" altLang="zh-CN" b="1" dirty="0">
                <a:solidFill>
                  <a:schemeClr val="bg1"/>
                </a:solidFill>
              </a:endParaRPr>
            </a:p>
            <a:p>
              <a:r>
                <a:rPr lang="en-US" altLang="zh-CN" b="1" dirty="0">
                  <a:solidFill>
                    <a:schemeClr val="bg1"/>
                  </a:solidFill>
                </a:rPr>
                <a:t>programs</a:t>
              </a:r>
              <a:endParaRPr lang="en-US" altLang="zh-CN" b="1" dirty="0">
                <a:solidFill>
                  <a:schemeClr val="bg1"/>
                </a:solidFill>
              </a:endParaRPr>
            </a:p>
          </p:txBody>
        </p:sp>
        <p:sp>
          <p:nvSpPr>
            <p:cNvPr id="104" name="矩形 103"/>
            <p:cNvSpPr/>
            <p:nvPr/>
          </p:nvSpPr>
          <p:spPr>
            <a:xfrm>
              <a:off x="1393891" y="5966697"/>
              <a:ext cx="1322057" cy="76835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/>
              <a:r>
                <a:rPr lang="en-US" altLang="zh-CN" sz="4400" b="1" dirty="0">
                  <a:solidFill>
                    <a:schemeClr val="bg1"/>
                  </a:solidFill>
                </a:rPr>
                <a:t>540+ </a:t>
              </a:r>
              <a:endParaRPr lang="zh-CN" altLang="en-US" sz="4400" b="1" dirty="0"/>
            </a:p>
          </p:txBody>
        </p:sp>
      </p:grpSp>
      <p:grpSp>
        <p:nvGrpSpPr>
          <p:cNvPr id="105" name="组合 104"/>
          <p:cNvGrpSpPr/>
          <p:nvPr/>
        </p:nvGrpSpPr>
        <p:grpSpPr>
          <a:xfrm>
            <a:off x="7805064" y="2555203"/>
            <a:ext cx="2745011" cy="768350"/>
            <a:chOff x="1393891" y="5966697"/>
            <a:chExt cx="2745011" cy="768350"/>
          </a:xfrm>
        </p:grpSpPr>
        <p:sp>
          <p:nvSpPr>
            <p:cNvPr id="106" name="矩形 105"/>
            <p:cNvSpPr/>
            <p:nvPr/>
          </p:nvSpPr>
          <p:spPr>
            <a:xfrm>
              <a:off x="2715948" y="6031382"/>
              <a:ext cx="1422954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b="1" dirty="0">
                  <a:solidFill>
                    <a:schemeClr val="bg1"/>
                  </a:solidFill>
                </a:rPr>
                <a:t>collaborative</a:t>
              </a:r>
              <a:endParaRPr lang="en-US" altLang="zh-CN" b="1" dirty="0">
                <a:solidFill>
                  <a:schemeClr val="bg1"/>
                </a:solidFill>
              </a:endParaRPr>
            </a:p>
            <a:p>
              <a:r>
                <a:rPr lang="en-US" altLang="zh-CN" b="1" dirty="0">
                  <a:solidFill>
                    <a:schemeClr val="bg1"/>
                  </a:solidFill>
                </a:rPr>
                <a:t>programs</a:t>
              </a:r>
              <a:endParaRPr lang="en-US" altLang="zh-CN" b="1" dirty="0">
                <a:solidFill>
                  <a:schemeClr val="bg1"/>
                </a:solidFill>
              </a:endParaRPr>
            </a:p>
          </p:txBody>
        </p:sp>
        <p:sp>
          <p:nvSpPr>
            <p:cNvPr id="107" name="矩形 106"/>
            <p:cNvSpPr/>
            <p:nvPr/>
          </p:nvSpPr>
          <p:spPr>
            <a:xfrm>
              <a:off x="1393891" y="5966697"/>
              <a:ext cx="1322057" cy="76835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/>
              <a:r>
                <a:rPr lang="en-US" altLang="zh-CN" sz="4400" b="1" dirty="0">
                  <a:solidFill>
                    <a:schemeClr val="bg1"/>
                  </a:solidFill>
                </a:rPr>
                <a:t>80+</a:t>
              </a:r>
              <a:endParaRPr lang="en-US" altLang="zh-CN" sz="4400" b="1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OS2A0249"/>
          <p:cNvPicPr>
            <a:picLocks noChangeAspect="1"/>
          </p:cNvPicPr>
          <p:nvPr/>
        </p:nvPicPr>
        <p:blipFill>
          <a:blip r:embed="rId1"/>
          <a:srcRect l="6190" t="3900" b="15618"/>
          <a:stretch>
            <a:fillRect/>
          </a:stretch>
        </p:blipFill>
        <p:spPr>
          <a:xfrm>
            <a:off x="0" y="635"/>
            <a:ext cx="12212955" cy="6857365"/>
          </a:xfrm>
          <a:prstGeom prst="rect">
            <a:avLst/>
          </a:prstGeom>
        </p:spPr>
      </p:pic>
      <p:sp>
        <p:nvSpPr>
          <p:cNvPr id="73" name="矩形 72"/>
          <p:cNvSpPr/>
          <p:nvPr/>
        </p:nvSpPr>
        <p:spPr>
          <a:xfrm>
            <a:off x="0" y="0"/>
            <a:ext cx="12189913" cy="6858000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42" name="矩形 41"/>
          <p:cNvSpPr/>
          <p:nvPr/>
        </p:nvSpPr>
        <p:spPr>
          <a:xfrm>
            <a:off x="5722620" y="2077720"/>
            <a:ext cx="6141720" cy="4622800"/>
          </a:xfrm>
          <a:prstGeom prst="rect">
            <a:avLst/>
          </a:prstGeom>
          <a:solidFill>
            <a:srgbClr val="4D7AA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79" name="矩形 78"/>
          <p:cNvSpPr/>
          <p:nvPr/>
        </p:nvSpPr>
        <p:spPr>
          <a:xfrm>
            <a:off x="1762760" y="1064260"/>
            <a:ext cx="7862570" cy="460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ZJU Visiting Scholar Programme</a:t>
            </a:r>
            <a:endParaRPr lang="en-US" altLang="zh-CN" sz="2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cxnSp>
        <p:nvCxnSpPr>
          <p:cNvPr id="82" name="直接连接符 81"/>
          <p:cNvCxnSpPr/>
          <p:nvPr/>
        </p:nvCxnSpPr>
        <p:spPr>
          <a:xfrm>
            <a:off x="1762832" y="1549217"/>
            <a:ext cx="7848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4" name="组合 43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45" name="矩形 44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47" name="组合 46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51" name="矩形 50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2" name="矩形 51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48" name="矩形 47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49" name="矩形 48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50" name="矩形 49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138430" y="1938655"/>
            <a:ext cx="4589145" cy="3902075"/>
            <a:chOff x="484" y="3053"/>
            <a:chExt cx="7227" cy="6145"/>
          </a:xfrm>
        </p:grpSpPr>
        <p:sp>
          <p:nvSpPr>
            <p:cNvPr id="3" name="矩形 2"/>
            <p:cNvSpPr/>
            <p:nvPr/>
          </p:nvSpPr>
          <p:spPr>
            <a:xfrm>
              <a:off x="5849" y="7741"/>
              <a:ext cx="1862" cy="1457"/>
            </a:xfrm>
            <a:prstGeom prst="rect">
              <a:avLst/>
            </a:prstGeom>
            <a:solidFill>
              <a:srgbClr val="FE63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1" name="矩形 70"/>
            <p:cNvSpPr/>
            <p:nvPr/>
          </p:nvSpPr>
          <p:spPr>
            <a:xfrm>
              <a:off x="484" y="3053"/>
              <a:ext cx="1862" cy="1358"/>
            </a:xfrm>
            <a:prstGeom prst="rect">
              <a:avLst/>
            </a:prstGeom>
            <a:solidFill>
              <a:schemeClr val="bg1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4" name="矩形 63"/>
            <p:cNvSpPr/>
            <p:nvPr/>
          </p:nvSpPr>
          <p:spPr>
            <a:xfrm>
              <a:off x="1563" y="3923"/>
              <a:ext cx="2446" cy="1886"/>
            </a:xfrm>
            <a:prstGeom prst="rect">
              <a:avLst/>
            </a:prstGeom>
            <a:solidFill>
              <a:srgbClr val="4D7AA3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sz="1600" b="1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rPr>
                <a:t>Distinguished Scholar</a:t>
              </a:r>
              <a:endParaRPr lang="zh-CN" altLang="en-US" sz="1600" b="1">
                <a:latin typeface="阿里巴巴普惠体 2.0 75 SemiBold" panose="00020600040101010101" charset="-122"/>
                <a:ea typeface="阿里巴巴普惠体 2.0 75 SemiBold" panose="00020600040101010101" charset="-122"/>
              </a:endParaRPr>
            </a:p>
          </p:txBody>
        </p:sp>
        <p:sp>
          <p:nvSpPr>
            <p:cNvPr id="4" name="矩形 3"/>
            <p:cNvSpPr/>
            <p:nvPr/>
          </p:nvSpPr>
          <p:spPr>
            <a:xfrm>
              <a:off x="4112" y="4470"/>
              <a:ext cx="2446" cy="1886"/>
            </a:xfrm>
            <a:prstGeom prst="rect">
              <a:avLst/>
            </a:prstGeom>
            <a:solidFill>
              <a:srgbClr val="4D7AA3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sz="1600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rPr>
                <a:t>Senior</a:t>
              </a:r>
              <a:endParaRPr lang="en-US" altLang="zh-CN" sz="1600" dirty="0">
                <a:solidFill>
                  <a:schemeClr val="bg1"/>
                </a:solidFill>
                <a:latin typeface="阿里巴巴普惠体 2.0 75 SemiBold" panose="00020600040101010101" charset="-122"/>
                <a:ea typeface="阿里巴巴普惠体 2.0 75 SemiBold" panose="00020600040101010101" charset="-122"/>
                <a:cs typeface="阿里巴巴普惠体 2.0 75 SemiBold" panose="00020600040101010101" charset="-122"/>
              </a:endParaRPr>
            </a:p>
            <a:p>
              <a:pPr algn="ctr"/>
              <a:r>
                <a:rPr lang="en-US" altLang="zh-CN" sz="1600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rPr>
                <a:t>Scholar</a:t>
              </a:r>
              <a:endParaRPr lang="zh-CN" altLang="en-US" sz="1600" b="1">
                <a:latin typeface="阿里巴巴普惠体 2.0 45 Light" panose="00020600040101010101" charset="-122"/>
                <a:ea typeface="阿里巴巴普惠体 2.0 45 Light" panose="00020600040101010101" charset="-122"/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1563" y="5920"/>
              <a:ext cx="2446" cy="1886"/>
            </a:xfrm>
            <a:prstGeom prst="rect">
              <a:avLst/>
            </a:prstGeom>
            <a:solidFill>
              <a:srgbClr val="4D7AA3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sz="1600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rPr>
                <a:t>Early-career Scholar</a:t>
              </a:r>
              <a:endParaRPr lang="zh-CN" altLang="en-US" sz="1600" b="1">
                <a:latin typeface="阿里巴巴普惠体 2.0 45 Light" panose="00020600040101010101" charset="-122"/>
                <a:ea typeface="阿里巴巴普惠体 2.0 45 Light" panose="00020600040101010101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4117" y="6472"/>
              <a:ext cx="2446" cy="1886"/>
            </a:xfrm>
            <a:prstGeom prst="rect">
              <a:avLst/>
            </a:prstGeom>
            <a:solidFill>
              <a:srgbClr val="4D7AA3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sz="1600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rPr>
                <a:t>Post-doctoral Fellow</a:t>
              </a:r>
              <a:endParaRPr lang="zh-CN" altLang="en-US" sz="1600" b="1">
                <a:latin typeface="阿里巴巴普惠体 2.0 45 Light" panose="00020600040101010101" charset="-122"/>
                <a:ea typeface="阿里巴巴普惠体 2.0 45 Light" panose="00020600040101010101" charset="-122"/>
              </a:endParaRPr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5860376" y="2324735"/>
            <a:ext cx="5866115" cy="4111044"/>
            <a:chOff x="9145" y="3871"/>
            <a:chExt cx="9238" cy="6474"/>
          </a:xfrm>
        </p:grpSpPr>
        <p:sp>
          <p:nvSpPr>
            <p:cNvPr id="9" name="TextBox 21"/>
            <p:cNvSpPr txBox="1"/>
            <p:nvPr>
              <p:custDataLst>
                <p:tags r:id="rId2"/>
              </p:custDataLst>
            </p:nvPr>
          </p:nvSpPr>
          <p:spPr>
            <a:xfrm>
              <a:off x="9445" y="3871"/>
              <a:ext cx="1438" cy="436"/>
            </a:xfrm>
            <a:prstGeom prst="rect">
              <a:avLst/>
            </a:prstGeom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>
                <a:defRPr sz="1500">
                  <a:latin typeface="阿里巴巴普惠体 2.0 105 Heavy" panose="00020600040101010101" pitchFamily="18" charset="-122"/>
                  <a:ea typeface="阿里巴巴普惠体 2.0 105 Heavy" panose="00020600040101010101" pitchFamily="18" charset="-122"/>
                  <a:cs typeface="阿里巴巴普惠体 2.0 105 Heavy" panose="00020600040101010101" pitchFamily="18" charset="-122"/>
                </a:defRPr>
              </a:lvl1pPr>
            </a:lstStyle>
            <a:p>
              <a:r>
                <a:rPr lang="en-US" sz="1800" dirty="0">
                  <a:solidFill>
                    <a:schemeClr val="bg1"/>
                  </a:solidFill>
                </a:rPr>
                <a:t>Benefits</a:t>
              </a:r>
              <a:endParaRPr lang="en-US" sz="1800" dirty="0">
                <a:solidFill>
                  <a:schemeClr val="bg1"/>
                </a:solidFill>
              </a:endParaRPr>
            </a:p>
          </p:txBody>
        </p:sp>
        <p:grpSp>
          <p:nvGrpSpPr>
            <p:cNvPr id="12" name="组合 11"/>
            <p:cNvGrpSpPr/>
            <p:nvPr/>
          </p:nvGrpSpPr>
          <p:grpSpPr>
            <a:xfrm>
              <a:off x="10081" y="4481"/>
              <a:ext cx="8125" cy="566"/>
              <a:chOff x="9619" y="4481"/>
              <a:chExt cx="8125" cy="566"/>
            </a:xfrm>
          </p:grpSpPr>
          <p:sp>
            <p:nvSpPr>
              <p:cNvPr id="43" name="TextBox 24"/>
              <p:cNvSpPr txBox="1"/>
              <p:nvPr>
                <p:custDataLst>
                  <p:tags r:id="rId3"/>
                </p:custDataLst>
              </p:nvPr>
            </p:nvSpPr>
            <p:spPr>
              <a:xfrm>
                <a:off x="10378" y="4498"/>
                <a:ext cx="7366" cy="436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>
                <a:defPPr>
                  <a:defRPr lang="zh-CN"/>
                </a:defPPr>
                <a:lvl1pPr marL="179705" indent="-179705">
                  <a:lnSpc>
                    <a:spcPts val="1000"/>
                  </a:lnSpc>
                  <a:spcBef>
                    <a:spcPts val="1200"/>
                  </a:spcBef>
                  <a:buSzPct val="100000"/>
                  <a:buFont typeface="Arial" panose="020B0604020202020204"/>
                  <a:buChar char="•"/>
                  <a:defRPr sz="1200">
                    <a:latin typeface="阿里巴巴普惠体 2.0 65 Medium" panose="00020600040101010101" pitchFamily="18" charset="-122"/>
                    <a:ea typeface="阿里巴巴普惠体 2.0 65 Medium" panose="00020600040101010101" pitchFamily="18" charset="-122"/>
                    <a:cs typeface="阿里巴巴普惠体 2.0 65 Medium" panose="00020600040101010101" pitchFamily="18" charset="-122"/>
                  </a:defRPr>
                </a:lvl1pPr>
              </a:lstStyle>
              <a:p>
                <a:pPr marL="0" indent="0">
                  <a:lnSpc>
                    <a:spcPct val="150000"/>
                  </a:lnSpc>
                  <a:buNone/>
                </a:pPr>
                <a:r>
                  <a:rPr lang="en-US" altLang="zh-CN" dirty="0">
                    <a:solidFill>
                      <a:schemeClr val="bg1"/>
                    </a:solidFill>
                  </a:rPr>
                  <a:t>Monthly stipend ranging from 15,000 to 50,000 RMB (pretax)</a:t>
                </a:r>
                <a:endParaRPr lang="en-US" altLang="zh-CN" dirty="0">
                  <a:solidFill>
                    <a:schemeClr val="bg1"/>
                  </a:solidFill>
                </a:endParaRPr>
              </a:p>
            </p:txBody>
          </p:sp>
          <p:pic>
            <p:nvPicPr>
              <p:cNvPr id="35" name="Picture 35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9619" y="4481"/>
                <a:ext cx="567" cy="567"/>
              </a:xfrm>
              <a:prstGeom prst="rect">
                <a:avLst/>
              </a:prstGeom>
            </p:spPr>
          </p:pic>
        </p:grpSp>
        <p:grpSp>
          <p:nvGrpSpPr>
            <p:cNvPr id="14" name="组合 13"/>
            <p:cNvGrpSpPr/>
            <p:nvPr/>
          </p:nvGrpSpPr>
          <p:grpSpPr>
            <a:xfrm>
              <a:off x="10081" y="5211"/>
              <a:ext cx="8125" cy="566"/>
              <a:chOff x="9619" y="5295"/>
              <a:chExt cx="8125" cy="566"/>
            </a:xfrm>
          </p:grpSpPr>
          <p:pic>
            <p:nvPicPr>
              <p:cNvPr id="37" name="Picture 37"/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>
                <a:off x="9619" y="5295"/>
                <a:ext cx="567" cy="566"/>
              </a:xfrm>
              <a:prstGeom prst="rect">
                <a:avLst/>
              </a:prstGeom>
            </p:spPr>
          </p:pic>
          <p:sp>
            <p:nvSpPr>
              <p:cNvPr id="10" name="TextBox 24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10378" y="5357"/>
                <a:ext cx="7366" cy="436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>
                <a:defPPr>
                  <a:defRPr lang="zh-CN"/>
                </a:defPPr>
                <a:lvl1pPr marL="179705" indent="-179705">
                  <a:lnSpc>
                    <a:spcPts val="1000"/>
                  </a:lnSpc>
                  <a:spcBef>
                    <a:spcPts val="1200"/>
                  </a:spcBef>
                  <a:buSzPct val="100000"/>
                  <a:buFont typeface="Arial" panose="020B0604020202020204"/>
                  <a:buChar char="•"/>
                  <a:defRPr sz="1200">
                    <a:latin typeface="阿里巴巴普惠体 2.0 65 Medium" panose="00020600040101010101" pitchFamily="18" charset="-122"/>
                    <a:ea typeface="阿里巴巴普惠体 2.0 65 Medium" panose="00020600040101010101" pitchFamily="18" charset="-122"/>
                    <a:cs typeface="阿里巴巴普惠体 2.0 65 Medium" panose="00020600040101010101" pitchFamily="18" charset="-122"/>
                  </a:defRPr>
                </a:lvl1pPr>
              </a:lstStyle>
              <a:p>
                <a:pPr marL="0" indent="0">
                  <a:lnSpc>
                    <a:spcPct val="150000"/>
                  </a:lnSpc>
                  <a:buNone/>
                </a:pPr>
                <a:r>
                  <a:rPr lang="en-US" altLang="zh-CN" dirty="0">
                    <a:solidFill>
                      <a:schemeClr val="bg1"/>
                    </a:solidFill>
                  </a:rPr>
                  <a:t>Round-trip economy airfare</a:t>
                </a:r>
                <a:endParaRPr lang="en-US" altLang="zh-CN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15" name="组合 14"/>
            <p:cNvGrpSpPr/>
            <p:nvPr/>
          </p:nvGrpSpPr>
          <p:grpSpPr>
            <a:xfrm>
              <a:off x="10081" y="5941"/>
              <a:ext cx="8125" cy="566"/>
              <a:chOff x="9619" y="6108"/>
              <a:chExt cx="8125" cy="566"/>
            </a:xfrm>
          </p:grpSpPr>
          <p:pic>
            <p:nvPicPr>
              <p:cNvPr id="39" name="Picture 39"/>
              <p:cNvPicPr>
                <a:picLocks noChangeAspect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p:blipFill>
            <p:spPr>
              <a:xfrm>
                <a:off x="9619" y="6108"/>
                <a:ext cx="567" cy="566"/>
              </a:xfrm>
              <a:prstGeom prst="rect">
                <a:avLst/>
              </a:prstGeom>
            </p:spPr>
          </p:pic>
          <p:sp>
            <p:nvSpPr>
              <p:cNvPr id="11" name="TextBox 24"/>
              <p:cNvSpPr txBox="1"/>
              <p:nvPr>
                <p:custDataLst>
                  <p:tags r:id="rId11"/>
                </p:custDataLst>
              </p:nvPr>
            </p:nvSpPr>
            <p:spPr>
              <a:xfrm>
                <a:off x="10378" y="6216"/>
                <a:ext cx="7366" cy="436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>
                <a:defPPr>
                  <a:defRPr lang="zh-CN"/>
                </a:defPPr>
                <a:lvl1pPr marL="179705" indent="-179705">
                  <a:lnSpc>
                    <a:spcPts val="1000"/>
                  </a:lnSpc>
                  <a:spcBef>
                    <a:spcPts val="1200"/>
                  </a:spcBef>
                  <a:buSzPct val="100000"/>
                  <a:buFont typeface="Arial" panose="020B0604020202020204"/>
                  <a:buChar char="•"/>
                  <a:defRPr sz="1200">
                    <a:latin typeface="阿里巴巴普惠体 2.0 65 Medium" panose="00020600040101010101" pitchFamily="18" charset="-122"/>
                    <a:ea typeface="阿里巴巴普惠体 2.0 65 Medium" panose="00020600040101010101" pitchFamily="18" charset="-122"/>
                    <a:cs typeface="阿里巴巴普惠体 2.0 65 Medium" panose="00020600040101010101" pitchFamily="18" charset="-122"/>
                  </a:defRPr>
                </a:lvl1pPr>
              </a:lstStyle>
              <a:p>
                <a:pPr marL="0" indent="0">
                  <a:lnSpc>
                    <a:spcPct val="150000"/>
                  </a:lnSpc>
                  <a:buNone/>
                </a:pPr>
                <a:r>
                  <a:rPr lang="en-US" altLang="zh-CN" dirty="0">
                    <a:solidFill>
                      <a:schemeClr val="bg1"/>
                    </a:solidFill>
                  </a:rPr>
                  <a:t>Access to on-campus apartments (at their own expense)</a:t>
                </a:r>
                <a:endParaRPr lang="en-US" altLang="zh-CN" dirty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16" name="TextBox 21"/>
            <p:cNvSpPr txBox="1"/>
            <p:nvPr>
              <p:custDataLst>
                <p:tags r:id="rId12"/>
              </p:custDataLst>
            </p:nvPr>
          </p:nvSpPr>
          <p:spPr>
            <a:xfrm>
              <a:off x="9445" y="6959"/>
              <a:ext cx="2719" cy="436"/>
            </a:xfrm>
            <a:prstGeom prst="rect">
              <a:avLst/>
            </a:prstGeom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>
                <a:defRPr sz="1500">
                  <a:latin typeface="阿里巴巴普惠体 2.0 105 Heavy" panose="00020600040101010101" pitchFamily="18" charset="-122"/>
                  <a:ea typeface="阿里巴巴普惠体 2.0 105 Heavy" panose="00020600040101010101" pitchFamily="18" charset="-122"/>
                  <a:cs typeface="阿里巴巴普惠体 2.0 105 Heavy" panose="00020600040101010101" pitchFamily="18" charset="-122"/>
                </a:defRPr>
              </a:lvl1pPr>
            </a:lstStyle>
            <a:p>
              <a:r>
                <a:rPr lang="en-US" sz="1800" dirty="0">
                  <a:solidFill>
                    <a:schemeClr val="bg1"/>
                  </a:solidFill>
                </a:rPr>
                <a:t>Annual Targets</a:t>
              </a:r>
              <a:endParaRPr lang="en-US" altLang="en-US" sz="1800" dirty="0">
                <a:solidFill>
                  <a:schemeClr val="bg1"/>
                </a:solidFill>
              </a:endParaRPr>
            </a:p>
          </p:txBody>
        </p:sp>
        <p:grpSp>
          <p:nvGrpSpPr>
            <p:cNvPr id="19" name="组合 18"/>
            <p:cNvGrpSpPr>
              <a:grpSpLocks noChangeAspect="1"/>
            </p:cNvGrpSpPr>
            <p:nvPr/>
          </p:nvGrpSpPr>
          <p:grpSpPr>
            <a:xfrm>
              <a:off x="9145" y="7681"/>
              <a:ext cx="2314" cy="1700"/>
              <a:chOff x="9590" y="7139"/>
              <a:chExt cx="2587" cy="1856"/>
            </a:xfrm>
          </p:grpSpPr>
          <p:sp>
            <p:nvSpPr>
              <p:cNvPr id="32" name="椭圆 31"/>
              <p:cNvSpPr/>
              <p:nvPr/>
            </p:nvSpPr>
            <p:spPr>
              <a:xfrm>
                <a:off x="9925" y="7139"/>
                <a:ext cx="1901" cy="1856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7" name="矩形 16"/>
              <p:cNvSpPr/>
              <p:nvPr/>
            </p:nvSpPr>
            <p:spPr>
              <a:xfrm>
                <a:off x="9590" y="8203"/>
                <a:ext cx="2587" cy="528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/>
              <a:p>
                <a:pPr algn="ctr"/>
                <a:r>
                  <a:rPr lang="en-US" altLang="zh-CN" sz="1000" b="1" dirty="0">
                    <a:solidFill>
                      <a:schemeClr val="bg1"/>
                    </a:solidFill>
                    <a:latin typeface="阿里巴巴普惠体 2.0 75 SemiBold" panose="00020600040101010101" charset="-122"/>
                    <a:ea typeface="阿里巴巴普惠体 2.0 75 SemiBold" panose="00020600040101010101" charset="-122"/>
                    <a:cs typeface="阿里巴巴普惠体 2.0 75 SemiBold" panose="00020600040101010101" charset="-122"/>
                    <a:sym typeface="+mn-ea"/>
                  </a:rPr>
                  <a:t>Distinguished</a:t>
                </a:r>
                <a:endParaRPr lang="en-US" altLang="zh-CN" sz="1000" b="1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endParaRPr>
              </a:p>
              <a:p>
                <a:pPr algn="ctr"/>
                <a:r>
                  <a:rPr lang="en-US" altLang="zh-CN" sz="1000" b="1" dirty="0">
                    <a:solidFill>
                      <a:schemeClr val="bg1"/>
                    </a:solidFill>
                    <a:latin typeface="阿里巴巴普惠体 2.0 75 SemiBold" panose="00020600040101010101" charset="-122"/>
                    <a:ea typeface="阿里巴巴普惠体 2.0 75 SemiBold" panose="00020600040101010101" charset="-122"/>
                    <a:cs typeface="阿里巴巴普惠体 2.0 75 SemiBold" panose="00020600040101010101" charset="-122"/>
                    <a:sym typeface="+mn-ea"/>
                  </a:rPr>
                  <a:t>Scholar</a:t>
                </a:r>
                <a:endParaRPr lang="en-US" altLang="zh-CN" sz="1000" b="1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endParaRPr>
              </a:p>
            </p:txBody>
          </p:sp>
          <p:sp>
            <p:nvSpPr>
              <p:cNvPr id="18" name="矩形 17"/>
              <p:cNvSpPr/>
              <p:nvPr/>
            </p:nvSpPr>
            <p:spPr>
              <a:xfrm>
                <a:off x="9641" y="7396"/>
                <a:ext cx="2472" cy="740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/>
              <a:p>
                <a:pPr algn="ctr"/>
                <a:r>
                  <a:rPr lang="en-US" altLang="zh-CN" sz="2800" b="1" spc="-150" dirty="0" smtClean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rPr>
                  <a:t>5</a:t>
                </a:r>
                <a:endParaRPr lang="en-US" altLang="zh-CN" sz="2800" b="1" spc="-150" dirty="0" smtClean="0">
                  <a:solidFill>
                    <a:schemeClr val="bg1"/>
                  </a:solidFill>
                  <a:latin typeface="Century Gothic" panose="020B0502020202020204" pitchFamily="34" charset="0"/>
                  <a:cs typeface="Century Gothic" panose="020B0502020202020204" pitchFamily="34" charset="0"/>
                </a:endParaRPr>
              </a:p>
            </p:txBody>
          </p:sp>
        </p:grpSp>
        <p:grpSp>
          <p:nvGrpSpPr>
            <p:cNvPr id="20" name="组合 19"/>
            <p:cNvGrpSpPr>
              <a:grpSpLocks noChangeAspect="1"/>
            </p:cNvGrpSpPr>
            <p:nvPr/>
          </p:nvGrpSpPr>
          <p:grpSpPr>
            <a:xfrm>
              <a:off x="10877" y="8645"/>
              <a:ext cx="2313" cy="1700"/>
              <a:chOff x="9590" y="7139"/>
              <a:chExt cx="2587" cy="1856"/>
            </a:xfrm>
          </p:grpSpPr>
          <p:sp>
            <p:nvSpPr>
              <p:cNvPr id="21" name="椭圆 20"/>
              <p:cNvSpPr/>
              <p:nvPr/>
            </p:nvSpPr>
            <p:spPr>
              <a:xfrm>
                <a:off x="9925" y="7139"/>
                <a:ext cx="1901" cy="1856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9590" y="8203"/>
                <a:ext cx="2587" cy="528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/>
              <a:p>
                <a:pPr algn="ctr"/>
                <a:r>
                  <a:rPr lang="en-US" altLang="zh-CN" sz="1000" dirty="0">
                    <a:solidFill>
                      <a:schemeClr val="bg1"/>
                    </a:solidFill>
                    <a:latin typeface="阿里巴巴普惠体 2.0 75 SemiBold" panose="00020600040101010101" charset="-122"/>
                    <a:ea typeface="阿里巴巴普惠体 2.0 75 SemiBold" panose="00020600040101010101" charset="-122"/>
                    <a:cs typeface="阿里巴巴普惠体 2.0 75 SemiBold" panose="00020600040101010101" charset="-122"/>
                    <a:sym typeface="+mn-ea"/>
                  </a:rPr>
                  <a:t>Senior</a:t>
                </a:r>
                <a:endParaRPr lang="en-US" altLang="zh-CN" sz="1000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</a:endParaRPr>
              </a:p>
              <a:p>
                <a:pPr algn="ctr"/>
                <a:r>
                  <a:rPr lang="en-US" altLang="zh-CN" sz="1000" dirty="0">
                    <a:solidFill>
                      <a:schemeClr val="bg1"/>
                    </a:solidFill>
                    <a:latin typeface="阿里巴巴普惠体 2.0 75 SemiBold" panose="00020600040101010101" charset="-122"/>
                    <a:ea typeface="阿里巴巴普惠体 2.0 75 SemiBold" panose="00020600040101010101" charset="-122"/>
                    <a:cs typeface="阿里巴巴普惠体 2.0 75 SemiBold" panose="00020600040101010101" charset="-122"/>
                    <a:sym typeface="+mn-ea"/>
                  </a:rPr>
                  <a:t>Scholar</a:t>
                </a:r>
                <a:endParaRPr lang="en-US" altLang="zh-CN" sz="1000" b="1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endParaRPr>
              </a:p>
            </p:txBody>
          </p:sp>
          <p:sp>
            <p:nvSpPr>
              <p:cNvPr id="23" name="矩形 22"/>
              <p:cNvSpPr/>
              <p:nvPr/>
            </p:nvSpPr>
            <p:spPr>
              <a:xfrm>
                <a:off x="9641" y="7396"/>
                <a:ext cx="2472" cy="740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/>
              <a:p>
                <a:pPr algn="ctr"/>
                <a:r>
                  <a:rPr lang="en-US" altLang="zh-CN" sz="2800" b="1" spc="-150" dirty="0" smtClean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rPr>
                  <a:t>10</a:t>
                </a:r>
                <a:endParaRPr lang="en-US" altLang="zh-CN" sz="2800" b="1" spc="-150" dirty="0" smtClean="0">
                  <a:solidFill>
                    <a:schemeClr val="bg1"/>
                  </a:solidFill>
                  <a:latin typeface="Century Gothic" panose="020B0502020202020204" pitchFamily="34" charset="0"/>
                  <a:cs typeface="Century Gothic" panose="020B0502020202020204" pitchFamily="34" charset="0"/>
                </a:endParaRPr>
              </a:p>
            </p:txBody>
          </p:sp>
        </p:grpSp>
        <p:grpSp>
          <p:nvGrpSpPr>
            <p:cNvPr id="24" name="组合 23"/>
            <p:cNvGrpSpPr>
              <a:grpSpLocks noChangeAspect="1"/>
            </p:cNvGrpSpPr>
            <p:nvPr/>
          </p:nvGrpSpPr>
          <p:grpSpPr>
            <a:xfrm>
              <a:off x="12608" y="7681"/>
              <a:ext cx="2313" cy="1700"/>
              <a:chOff x="9590" y="7139"/>
              <a:chExt cx="2587" cy="1856"/>
            </a:xfrm>
          </p:grpSpPr>
          <p:sp>
            <p:nvSpPr>
              <p:cNvPr id="25" name="椭圆 24"/>
              <p:cNvSpPr/>
              <p:nvPr/>
            </p:nvSpPr>
            <p:spPr>
              <a:xfrm>
                <a:off x="9925" y="7139"/>
                <a:ext cx="1901" cy="1856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6" name="矩形 25"/>
              <p:cNvSpPr/>
              <p:nvPr/>
            </p:nvSpPr>
            <p:spPr>
              <a:xfrm>
                <a:off x="9590" y="8203"/>
                <a:ext cx="2587" cy="528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/>
              <a:p>
                <a:pPr algn="ctr"/>
                <a:r>
                  <a:rPr lang="en-US" altLang="zh-CN" sz="1000" dirty="0">
                    <a:solidFill>
                      <a:schemeClr val="bg1"/>
                    </a:solidFill>
                    <a:latin typeface="阿里巴巴普惠体 2.0 75 SemiBold" panose="00020600040101010101" charset="-122"/>
                    <a:ea typeface="阿里巴巴普惠体 2.0 75 SemiBold" panose="00020600040101010101" charset="-122"/>
                    <a:cs typeface="阿里巴巴普惠体 2.0 75 SemiBold" panose="00020600040101010101" charset="-122"/>
                    <a:sym typeface="+mn-ea"/>
                  </a:rPr>
                  <a:t>Early-career</a:t>
                </a:r>
                <a:endParaRPr lang="en-US" altLang="zh-CN" sz="1000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endParaRPr>
              </a:p>
              <a:p>
                <a:pPr algn="ctr"/>
                <a:r>
                  <a:rPr lang="en-US" altLang="zh-CN" sz="1000" dirty="0">
                    <a:solidFill>
                      <a:schemeClr val="bg1"/>
                    </a:solidFill>
                    <a:latin typeface="阿里巴巴普惠体 2.0 75 SemiBold" panose="00020600040101010101" charset="-122"/>
                    <a:ea typeface="阿里巴巴普惠体 2.0 75 SemiBold" panose="00020600040101010101" charset="-122"/>
                    <a:cs typeface="阿里巴巴普惠体 2.0 75 SemiBold" panose="00020600040101010101" charset="-122"/>
                    <a:sym typeface="+mn-ea"/>
                  </a:rPr>
                  <a:t>Scholar</a:t>
                </a:r>
                <a:endParaRPr lang="en-US" altLang="zh-CN" sz="1000" b="1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endParaRPr>
              </a:p>
            </p:txBody>
          </p:sp>
          <p:sp>
            <p:nvSpPr>
              <p:cNvPr id="27" name="矩形 26"/>
              <p:cNvSpPr/>
              <p:nvPr/>
            </p:nvSpPr>
            <p:spPr>
              <a:xfrm>
                <a:off x="9641" y="7396"/>
                <a:ext cx="2472" cy="740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/>
              <a:p>
                <a:pPr algn="ctr"/>
                <a:r>
                  <a:rPr lang="en-US" altLang="zh-CN" sz="2800" b="1" spc="-150" dirty="0" smtClean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rPr>
                  <a:t>15</a:t>
                </a:r>
                <a:endParaRPr lang="en-US" altLang="zh-CN" sz="2800" b="1" spc="-150" dirty="0" smtClean="0">
                  <a:solidFill>
                    <a:schemeClr val="bg1"/>
                  </a:solidFill>
                  <a:latin typeface="Century Gothic" panose="020B0502020202020204" pitchFamily="34" charset="0"/>
                  <a:cs typeface="Century Gothic" panose="020B0502020202020204" pitchFamily="34" charset="0"/>
                </a:endParaRPr>
              </a:p>
            </p:txBody>
          </p:sp>
        </p:grpSp>
        <p:grpSp>
          <p:nvGrpSpPr>
            <p:cNvPr id="28" name="组合 27"/>
            <p:cNvGrpSpPr>
              <a:grpSpLocks noChangeAspect="1"/>
            </p:cNvGrpSpPr>
            <p:nvPr/>
          </p:nvGrpSpPr>
          <p:grpSpPr>
            <a:xfrm>
              <a:off x="14339" y="8645"/>
              <a:ext cx="2313" cy="1700"/>
              <a:chOff x="9590" y="7139"/>
              <a:chExt cx="2587" cy="1856"/>
            </a:xfrm>
          </p:grpSpPr>
          <p:sp>
            <p:nvSpPr>
              <p:cNvPr id="29" name="椭圆 28"/>
              <p:cNvSpPr/>
              <p:nvPr/>
            </p:nvSpPr>
            <p:spPr>
              <a:xfrm>
                <a:off x="9925" y="7139"/>
                <a:ext cx="1901" cy="1856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0" name="矩形 29"/>
              <p:cNvSpPr/>
              <p:nvPr/>
            </p:nvSpPr>
            <p:spPr>
              <a:xfrm>
                <a:off x="9590" y="8203"/>
                <a:ext cx="2587" cy="528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/>
              <a:p>
                <a:pPr algn="ctr"/>
                <a:r>
                  <a:rPr lang="en-US" altLang="zh-CN" sz="1000" dirty="0">
                    <a:solidFill>
                      <a:schemeClr val="bg1"/>
                    </a:solidFill>
                    <a:latin typeface="阿里巴巴普惠体 2.0 75 SemiBold" panose="00020600040101010101" charset="-122"/>
                    <a:ea typeface="阿里巴巴普惠体 2.0 75 SemiBold" panose="00020600040101010101" charset="-122"/>
                    <a:cs typeface="阿里巴巴普惠体 2.0 75 SemiBold" panose="00020600040101010101" charset="-122"/>
                    <a:sym typeface="+mn-ea"/>
                  </a:rPr>
                  <a:t>Post-doctoral</a:t>
                </a:r>
                <a:endParaRPr lang="en-US" altLang="zh-CN" sz="1000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endParaRPr>
              </a:p>
              <a:p>
                <a:pPr algn="ctr"/>
                <a:r>
                  <a:rPr lang="en-US" altLang="zh-CN" sz="1000" dirty="0">
                    <a:solidFill>
                      <a:schemeClr val="bg1"/>
                    </a:solidFill>
                    <a:latin typeface="阿里巴巴普惠体 2.0 75 SemiBold" panose="00020600040101010101" charset="-122"/>
                    <a:ea typeface="阿里巴巴普惠体 2.0 75 SemiBold" panose="00020600040101010101" charset="-122"/>
                    <a:cs typeface="阿里巴巴普惠体 2.0 75 SemiBold" panose="00020600040101010101" charset="-122"/>
                    <a:sym typeface="+mn-ea"/>
                  </a:rPr>
                  <a:t>Fellow</a:t>
                </a:r>
                <a:endParaRPr lang="en-US" altLang="zh-CN" sz="1000" b="1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endParaRPr>
              </a:p>
            </p:txBody>
          </p:sp>
          <p:sp>
            <p:nvSpPr>
              <p:cNvPr id="31" name="矩形 30"/>
              <p:cNvSpPr/>
              <p:nvPr/>
            </p:nvSpPr>
            <p:spPr>
              <a:xfrm>
                <a:off x="9641" y="7396"/>
                <a:ext cx="2472" cy="740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/>
              <a:p>
                <a:pPr algn="ctr"/>
                <a:r>
                  <a:rPr lang="en-US" altLang="zh-CN" sz="2800" b="1" spc="-150" dirty="0" smtClean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rPr>
                  <a:t>20</a:t>
                </a:r>
                <a:endParaRPr lang="en-US" altLang="zh-CN" sz="2800" b="1" spc="-150" dirty="0" smtClean="0">
                  <a:solidFill>
                    <a:schemeClr val="bg1"/>
                  </a:solidFill>
                  <a:latin typeface="Century Gothic" panose="020B0502020202020204" pitchFamily="34" charset="0"/>
                  <a:cs typeface="Century Gothic" panose="020B0502020202020204" pitchFamily="34" charset="0"/>
                </a:endParaRPr>
              </a:p>
            </p:txBody>
          </p:sp>
        </p:grpSp>
        <p:grpSp>
          <p:nvGrpSpPr>
            <p:cNvPr id="33" name="组合 32"/>
            <p:cNvGrpSpPr>
              <a:grpSpLocks noChangeAspect="1"/>
            </p:cNvGrpSpPr>
            <p:nvPr/>
          </p:nvGrpSpPr>
          <p:grpSpPr>
            <a:xfrm>
              <a:off x="16070" y="7681"/>
              <a:ext cx="2313" cy="1700"/>
              <a:chOff x="9590" y="7139"/>
              <a:chExt cx="2587" cy="1856"/>
            </a:xfrm>
          </p:grpSpPr>
          <p:sp>
            <p:nvSpPr>
              <p:cNvPr id="34" name="椭圆 33"/>
              <p:cNvSpPr/>
              <p:nvPr/>
            </p:nvSpPr>
            <p:spPr>
              <a:xfrm>
                <a:off x="9925" y="7139"/>
                <a:ext cx="1901" cy="1856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6" name="矩形 35"/>
              <p:cNvSpPr/>
              <p:nvPr/>
            </p:nvSpPr>
            <p:spPr>
              <a:xfrm>
                <a:off x="9590" y="8203"/>
                <a:ext cx="2587" cy="528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/>
              <a:p>
                <a:pPr algn="ctr"/>
                <a:r>
                  <a:rPr lang="en-US" altLang="zh-CN" sz="1000" b="1" dirty="0">
                    <a:solidFill>
                      <a:schemeClr val="bg1"/>
                    </a:solidFill>
                    <a:latin typeface="阿里巴巴普惠体 2.0 75 SemiBold" panose="00020600040101010101" charset="-122"/>
                    <a:ea typeface="阿里巴巴普惠体 2.0 75 SemiBold" panose="00020600040101010101" charset="-122"/>
                    <a:cs typeface="阿里巴巴普惠体 2.0 75 SemiBold" panose="00020600040101010101" charset="-122"/>
                    <a:sym typeface="+mn-ea"/>
                  </a:rPr>
                  <a:t>Average duration</a:t>
                </a:r>
                <a:endParaRPr lang="en-US" altLang="zh-CN" sz="1000" b="1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endParaRPr>
              </a:p>
              <a:p>
                <a:pPr algn="ctr"/>
                <a:r>
                  <a:rPr lang="en-US" altLang="zh-CN" sz="1000" b="1" dirty="0">
                    <a:solidFill>
                      <a:schemeClr val="bg1"/>
                    </a:solidFill>
                    <a:latin typeface="阿里巴巴普惠体 2.0 75 SemiBold" panose="00020600040101010101" charset="-122"/>
                    <a:ea typeface="阿里巴巴普惠体 2.0 75 SemiBold" panose="00020600040101010101" charset="-122"/>
                    <a:cs typeface="阿里巴巴普惠体 2.0 75 SemiBold" panose="00020600040101010101" charset="-122"/>
                    <a:sym typeface="+mn-ea"/>
                  </a:rPr>
                  <a:t>of stay</a:t>
                </a:r>
                <a:endParaRPr lang="en-US" altLang="zh-CN" sz="1000" b="1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endParaRPr>
              </a:p>
            </p:txBody>
          </p:sp>
          <p:sp>
            <p:nvSpPr>
              <p:cNvPr id="38" name="矩形 37"/>
              <p:cNvSpPr/>
              <p:nvPr/>
            </p:nvSpPr>
            <p:spPr>
              <a:xfrm>
                <a:off x="9641" y="7396"/>
                <a:ext cx="2472" cy="740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/>
              <a:p>
                <a:pPr algn="ctr"/>
                <a:r>
                  <a:rPr lang="en-US" altLang="zh-CN" sz="2800" b="1" spc="-150" dirty="0" smtClean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rPr>
                  <a:t>3 </a:t>
                </a:r>
                <a:r>
                  <a:rPr lang="en-US" altLang="zh-CN" sz="2000" b="1" spc="-150" dirty="0" smtClean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rPr>
                  <a:t>months</a:t>
                </a:r>
                <a:endParaRPr lang="en-US" altLang="zh-CN" sz="2000" b="1" spc="-150" dirty="0" smtClean="0">
                  <a:solidFill>
                    <a:schemeClr val="bg1"/>
                  </a:solidFill>
                  <a:latin typeface="Century Gothic" panose="020B0502020202020204" pitchFamily="34" charset="0"/>
                  <a:cs typeface="Century Gothic" panose="020B0502020202020204" pitchFamily="34" charset="0"/>
                </a:endParaRPr>
              </a:p>
            </p:txBody>
          </p:sp>
        </p:grpSp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图片 21" descr="2023-01-04 194041"/>
          <p:cNvPicPr>
            <a:picLocks noChangeAspect="1"/>
          </p:cNvPicPr>
          <p:nvPr/>
        </p:nvPicPr>
        <p:blipFill>
          <a:blip r:embed="rId1"/>
          <a:srcRect b="15697"/>
          <a:stretch>
            <a:fillRect/>
          </a:stretch>
        </p:blipFill>
        <p:spPr>
          <a:xfrm>
            <a:off x="0" y="0"/>
            <a:ext cx="12190095" cy="6858000"/>
          </a:xfrm>
          <a:prstGeom prst="rect">
            <a:avLst/>
          </a:prstGeom>
        </p:spPr>
      </p:pic>
      <p:sp>
        <p:nvSpPr>
          <p:cNvPr id="42" name="矩形 41"/>
          <p:cNvSpPr/>
          <p:nvPr/>
        </p:nvSpPr>
        <p:spPr>
          <a:xfrm>
            <a:off x="2087" y="0"/>
            <a:ext cx="12189913" cy="6858000"/>
          </a:xfrm>
          <a:prstGeom prst="rect">
            <a:avLst/>
          </a:prstGeom>
          <a:solidFill>
            <a:srgbClr val="25496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2" name="TextBox 12"/>
          <p:cNvSpPr txBox="1"/>
          <p:nvPr/>
        </p:nvSpPr>
        <p:spPr>
          <a:xfrm>
            <a:off x="9293225" y="2285365"/>
            <a:ext cx="2633980" cy="6153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ct val="100000"/>
              </a:lnSpc>
            </a:pPr>
            <a:r>
              <a:rPr lang="en-US" altLang="zh-CN" sz="20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sym typeface="+mn-ea"/>
              </a:rPr>
              <a:t>15</a:t>
            </a:r>
            <a:r>
              <a:rPr lang="en-US" altLang="zh-CN" sz="1565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sym typeface="+mn-ea"/>
              </a:rPr>
              <a:t> academic modules</a:t>
            </a:r>
            <a:endParaRPr lang="en-US" altLang="zh-CN" sz="1565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</a:endParaRPr>
          </a:p>
          <a:p>
            <a:pPr algn="r">
              <a:lnSpc>
                <a:spcPct val="100000"/>
              </a:lnSpc>
            </a:pPr>
            <a:r>
              <a:rPr lang="en-US" altLang="zh-CN" sz="20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sym typeface="+mn-ea"/>
              </a:rPr>
              <a:t>564 </a:t>
            </a:r>
            <a:r>
              <a:rPr lang="en-US" altLang="zh-CN" sz="1565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sym typeface="+mn-ea"/>
              </a:rPr>
              <a:t>students </a:t>
            </a:r>
            <a:endParaRPr lang="en-US" altLang="zh-CN" sz="1565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sym typeface="+mn-ea"/>
            </a:endParaRPr>
          </a:p>
        </p:txBody>
      </p:sp>
      <p:grpSp>
        <p:nvGrpSpPr>
          <p:cNvPr id="168" name="组合 167"/>
          <p:cNvGrpSpPr/>
          <p:nvPr/>
        </p:nvGrpSpPr>
        <p:grpSpPr>
          <a:xfrm>
            <a:off x="732790" y="3260090"/>
            <a:ext cx="2494915" cy="661670"/>
            <a:chOff x="1270" y="6963"/>
            <a:chExt cx="3929" cy="1042"/>
          </a:xfrm>
        </p:grpSpPr>
        <p:grpSp>
          <p:nvGrpSpPr>
            <p:cNvPr id="165" name="组合 164"/>
            <p:cNvGrpSpPr/>
            <p:nvPr/>
          </p:nvGrpSpPr>
          <p:grpSpPr>
            <a:xfrm>
              <a:off x="1270" y="7424"/>
              <a:ext cx="450" cy="450"/>
              <a:chOff x="1270" y="7086"/>
              <a:chExt cx="450" cy="45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1270" y="7086"/>
                <a:ext cx="450" cy="450"/>
              </a:xfrm>
              <a:custGeom>
                <a:avLst/>
                <a:gdLst/>
                <a:ahLst/>
                <a:cxnLst/>
                <a:rect l="l" t="t" r="r" b="b"/>
                <a:pathLst>
                  <a:path w="428625" h="428625">
                    <a:moveTo>
                      <a:pt x="0" y="0"/>
                    </a:moveTo>
                    <a:lnTo>
                      <a:pt x="428625" y="0"/>
                    </a:lnTo>
                    <a:lnTo>
                      <a:pt x="428625" y="428625"/>
                    </a:lnTo>
                    <a:lnTo>
                      <a:pt x="0" y="42862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E630D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1370" y="7166"/>
                <a:ext cx="260" cy="280"/>
              </a:xfrm>
              <a:custGeom>
                <a:avLst/>
                <a:gdLst/>
                <a:ahLst/>
                <a:cxnLst/>
                <a:rect l="l" t="t" r="r" b="b"/>
                <a:pathLst>
                  <a:path w="247650" h="266700">
                    <a:moveTo>
                      <a:pt x="0" y="0"/>
                    </a:moveTo>
                    <a:lnTo>
                      <a:pt x="247650" y="0"/>
                    </a:lnTo>
                    <a:lnTo>
                      <a:pt x="247650" y="266700"/>
                    </a:lnTo>
                    <a:lnTo>
                      <a:pt x="0" y="26670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a:blipFill>
            </p:spPr>
          </p:sp>
        </p:grpSp>
        <p:sp>
          <p:nvSpPr>
            <p:cNvPr id="21" name="TextBox 21"/>
            <p:cNvSpPr txBox="1"/>
            <p:nvPr/>
          </p:nvSpPr>
          <p:spPr>
            <a:xfrm>
              <a:off x="1885" y="6963"/>
              <a:ext cx="3315" cy="10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165"/>
                </a:lnSpc>
              </a:pPr>
              <a:r>
                <a:rPr lang="en-US" sz="2230" b="1" dirty="0">
                  <a:solidFill>
                    <a:srgbClr val="FE630D"/>
                  </a:solidFill>
                  <a:latin typeface="Century Gothic" panose="020B0502020202020204" pitchFamily="34" charset="0"/>
                  <a:ea typeface="阿里巴巴普惠体 Bold" panose="00020600040101010101" charset="-122"/>
                </a:rPr>
                <a:t>Feedback</a:t>
              </a:r>
              <a:endParaRPr lang="en-US" sz="2230" b="1" dirty="0">
                <a:solidFill>
                  <a:srgbClr val="FE630D"/>
                </a:solidFill>
                <a:latin typeface="Century Gothic" panose="020B0502020202020204" pitchFamily="34" charset="0"/>
                <a:ea typeface="阿里巴巴普惠体 Bold" panose="00020600040101010101" charset="-122"/>
              </a:endParaRPr>
            </a:p>
          </p:txBody>
        </p:sp>
      </p:grpSp>
      <p:grpSp>
        <p:nvGrpSpPr>
          <p:cNvPr id="23" name="组合 22"/>
          <p:cNvGrpSpPr/>
          <p:nvPr/>
        </p:nvGrpSpPr>
        <p:grpSpPr>
          <a:xfrm>
            <a:off x="1905" y="807085"/>
            <a:ext cx="12190730" cy="519430"/>
            <a:chOff x="-692" y="1544"/>
            <a:chExt cx="19201" cy="818"/>
          </a:xfrm>
        </p:grpSpPr>
        <p:sp>
          <p:nvSpPr>
            <p:cNvPr id="29" name="AutoShape 29"/>
            <p:cNvSpPr/>
            <p:nvPr/>
          </p:nvSpPr>
          <p:spPr>
            <a:xfrm>
              <a:off x="2254" y="2342"/>
              <a:ext cx="13306" cy="20"/>
            </a:xfrm>
            <a:prstGeom prst="line">
              <a:avLst/>
            </a:prstGeom>
            <a:ln w="19050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31" name="矩形 30"/>
            <p:cNvSpPr/>
            <p:nvPr/>
          </p:nvSpPr>
          <p:spPr>
            <a:xfrm>
              <a:off x="-692" y="1544"/>
              <a:ext cx="19201" cy="72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sz="2400" b="1" dirty="0">
                  <a:solidFill>
                    <a:schemeClr val="bg1"/>
                  </a:solidFill>
                  <a:latin typeface="Century Gothic" panose="020B0502020202020204" pitchFamily="34" charset="0"/>
                  <a:sym typeface="+mn-ea"/>
                </a:rPr>
                <a:t>SDG Global Summer School</a:t>
              </a:r>
              <a:endParaRPr lang="en-US" altLang="zh-CN" sz="2400" b="1" dirty="0">
                <a:solidFill>
                  <a:schemeClr val="bg1"/>
                </a:solidFill>
                <a:latin typeface="Century Gothic" panose="020B0502020202020204" pitchFamily="34" charset="0"/>
                <a:sym typeface="+mn-ea"/>
              </a:endParaRPr>
            </a:p>
          </p:txBody>
        </p:sp>
      </p:grpSp>
      <p:grpSp>
        <p:nvGrpSpPr>
          <p:cNvPr id="24" name="组合 23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25" name="矩形 24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26" name="组合 25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38" name="矩形 37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9" name="矩形 38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7" name="矩形 26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36" name="矩形 35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28" name="矩形 27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69" name="组合 168"/>
          <p:cNvGrpSpPr/>
          <p:nvPr>
            <p:custDataLst>
              <p:tags r:id="rId4"/>
            </p:custDataLst>
          </p:nvPr>
        </p:nvGrpSpPr>
        <p:grpSpPr>
          <a:xfrm>
            <a:off x="732790" y="4008755"/>
            <a:ext cx="5355590" cy="1329690"/>
            <a:chOff x="1154" y="6118"/>
            <a:chExt cx="8434" cy="2094"/>
          </a:xfrm>
        </p:grpSpPr>
        <p:sp>
          <p:nvSpPr>
            <p:cNvPr id="653" name="矩形: 圆角 1"/>
            <p:cNvSpPr/>
            <p:nvPr>
              <p:custDataLst>
                <p:tags r:id="rId5"/>
              </p:custDataLst>
            </p:nvPr>
          </p:nvSpPr>
          <p:spPr>
            <a:xfrm>
              <a:off x="2380" y="6160"/>
              <a:ext cx="7209" cy="2052"/>
            </a:xfrm>
            <a:prstGeom prst="roundRect">
              <a:avLst>
                <a:gd name="adj" fmla="val 50000"/>
              </a:avLst>
            </a:prstGeom>
            <a:solidFill>
              <a:srgbClr val="4D7AA3"/>
            </a:solidFill>
            <a:ln w="12700">
              <a:miter lim="400000"/>
            </a:ln>
          </p:spPr>
          <p:txBody>
            <a:bodyPr lIns="45719" rIns="45719" anchor="ctr"/>
            <a:lstStyle/>
            <a:p>
              <a:pPr algn="ctr">
                <a:defRPr>
                  <a:solidFill>
                    <a:srgbClr val="FFFFFF"/>
                  </a:solidFill>
                  <a:latin typeface="思源黑体 CN Normal" panose="020B0400000000000000" charset="-122"/>
                  <a:ea typeface="思源黑体 CN Normal" panose="020B0400000000000000" charset="-122"/>
                  <a:cs typeface="思源黑体 CN Normal" panose="020B0400000000000000" charset="-122"/>
                  <a:sym typeface="思源黑体 CN Normal" panose="020B0400000000000000" charset="-122"/>
                </a:defRPr>
              </a:pPr>
              <a:endParaRPr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45 Light" panose="00020600040101010101" charset="-122"/>
                <a:sym typeface="阿里巴巴普惠体 2.0 45 Light" panose="00020600040101010101" charset="-122"/>
              </a:endParaRPr>
            </a:p>
          </p:txBody>
        </p:sp>
        <p:sp>
          <p:nvSpPr>
            <p:cNvPr id="654" name="矩形 6"/>
            <p:cNvSpPr txBox="1"/>
            <p:nvPr>
              <p:custDataLst>
                <p:tags r:id="rId6"/>
              </p:custDataLst>
            </p:nvPr>
          </p:nvSpPr>
          <p:spPr>
            <a:xfrm>
              <a:off x="3263" y="6181"/>
              <a:ext cx="5773" cy="1880"/>
            </a:xfrm>
            <a:prstGeom prst="rect">
              <a:avLst/>
            </a:prstGeom>
            <a:ln w="12700">
              <a:miter lim="400000"/>
            </a:ln>
          </p:spPr>
          <p:txBody>
            <a:bodyPr lIns="45719" rIns="45719">
              <a:spAutoFit/>
            </a:bodyPr>
            <a:lstStyle/>
            <a:p>
              <a:pPr>
                <a:lnSpc>
                  <a:spcPct val="130000"/>
                </a:lnSpc>
                <a:defRPr sz="1200" b="1">
                  <a:solidFill>
                    <a:srgbClr val="FFFFFF"/>
                  </a:solidFill>
                  <a:latin typeface="思源黑体 CN Normal" panose="020B0400000000000000" charset="-122"/>
                  <a:ea typeface="思源黑体 CN Normal" panose="020B0400000000000000" charset="-122"/>
                  <a:cs typeface="思源黑体 CN Normal" panose="020B0400000000000000" charset="-122"/>
                  <a:sym typeface="思源黑体 CN Normal" panose="020B0400000000000000" charset="-122"/>
                </a:defRPr>
              </a:pPr>
              <a:r>
                <a:rPr dirty="0">
                  <a:latin typeface="阿里巴巴普惠体 2.0 45 Light" panose="00020600040101010101" charset="-122"/>
                  <a:ea typeface="阿里巴巴普惠体 2.0 45 Light" panose="00020600040101010101" charset="-122"/>
                  <a:cs typeface="阿里巴巴普惠体 2.0 45 Light" panose="00020600040101010101" charset="-122"/>
                  <a:sym typeface="阿里巴巴普惠体 2.0 45 Light" panose="00020600040101010101" charset="-122"/>
                </a:rPr>
                <a:t>The summer school is educational, interactive and informative, connecting us with professors and students worldwide. I've also gained much insight into saving our planet.</a:t>
              </a:r>
              <a:endParaRPr dirty="0"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45 Light" panose="00020600040101010101" charset="-122"/>
                <a:sym typeface="阿里巴巴普惠体 2.0 45 Light" panose="00020600040101010101" charset="-122"/>
              </a:endParaRPr>
            </a:p>
            <a:p>
              <a:pPr algn="r">
                <a:lnSpc>
                  <a:spcPct val="130000"/>
                </a:lnSpc>
                <a:defRPr sz="1200" b="1">
                  <a:solidFill>
                    <a:srgbClr val="FFFFFF"/>
                  </a:solidFill>
                  <a:latin typeface="思源黑体 CN Normal" panose="020B0400000000000000" charset="-122"/>
                  <a:ea typeface="思源黑体 CN Normal" panose="020B0400000000000000" charset="-122"/>
                  <a:cs typeface="思源黑体 CN Normal" panose="020B0400000000000000" charset="-122"/>
                  <a:sym typeface="思源黑体 CN Normal" panose="020B0400000000000000" charset="-122"/>
                </a:defRPr>
              </a:pPr>
              <a:r>
                <a:rPr dirty="0">
                  <a:latin typeface="阿里巴巴普惠体 2.0 45 Light" panose="00020600040101010101" charset="-122"/>
                  <a:ea typeface="阿里巴巴普惠体 2.0 45 Light" panose="00020600040101010101" charset="-122"/>
                  <a:cs typeface="阿里巴巴普惠体 2.0 45 Light" panose="00020600040101010101" charset="-122"/>
                  <a:sym typeface="阿里巴巴普惠体 2.0 45 Light" panose="00020600040101010101" charset="-122"/>
                </a:rPr>
                <a:t>- </a:t>
              </a:r>
              <a:r>
                <a:rPr dirty="0" err="1">
                  <a:latin typeface="阿里巴巴普惠体 2.0 45 Light" panose="00020600040101010101" charset="-122"/>
                  <a:ea typeface="阿里巴巴普惠体 2.0 45 Light" panose="00020600040101010101" charset="-122"/>
                  <a:cs typeface="阿里巴巴普惠体 2.0 45 Light" panose="00020600040101010101" charset="-122"/>
                  <a:sym typeface="阿里巴巴普惠体 2.0 45 Light" panose="00020600040101010101" charset="-122"/>
                </a:rPr>
                <a:t>Kiryowa</a:t>
              </a:r>
              <a:r>
                <a:rPr dirty="0">
                  <a:latin typeface="阿里巴巴普惠体 2.0 45 Light" panose="00020600040101010101" charset="-122"/>
                  <a:ea typeface="阿里巴巴普惠体 2.0 45 Light" panose="00020600040101010101" charset="-122"/>
                  <a:cs typeface="阿里巴巴普惠体 2.0 45 Light" panose="00020600040101010101" charset="-122"/>
                  <a:sym typeface="阿里巴巴普惠体 2.0 45 Light" panose="00020600040101010101" charset="-122"/>
                </a:rPr>
                <a:t> </a:t>
              </a:r>
              <a:r>
                <a:rPr dirty="0" err="1">
                  <a:latin typeface="阿里巴巴普惠体 2.0 45 Light" panose="00020600040101010101" charset="-122"/>
                  <a:ea typeface="阿里巴巴普惠体 2.0 45 Light" panose="00020600040101010101" charset="-122"/>
                  <a:cs typeface="阿里巴巴普惠体 2.0 45 Light" panose="00020600040101010101" charset="-122"/>
                  <a:sym typeface="阿里巴巴普惠体 2.0 45 Light" panose="00020600040101010101" charset="-122"/>
                </a:rPr>
                <a:t>Idrisa</a:t>
              </a:r>
              <a:r>
                <a:rPr dirty="0">
                  <a:latin typeface="阿里巴巴普惠体 2.0 45 Light" panose="00020600040101010101" charset="-122"/>
                  <a:ea typeface="阿里巴巴普惠体 2.0 45 Light" panose="00020600040101010101" charset="-122"/>
                  <a:cs typeface="阿里巴巴普惠体 2.0 45 Light" panose="00020600040101010101" charset="-122"/>
                  <a:sym typeface="阿里巴巴普惠体 2.0 45 Light" panose="00020600040101010101" charset="-122"/>
                </a:rPr>
                <a:t>, India</a:t>
              </a:r>
              <a:endParaRPr dirty="0"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45 Light" panose="00020600040101010101" charset="-122"/>
                <a:sym typeface="阿里巴巴普惠体 2.0 45 Light" panose="00020600040101010101" charset="-122"/>
              </a:endParaRPr>
            </a:p>
          </p:txBody>
        </p:sp>
        <p:grpSp>
          <p:nvGrpSpPr>
            <p:cNvPr id="657" name="图片占位符 20"/>
            <p:cNvGrpSpPr/>
            <p:nvPr/>
          </p:nvGrpSpPr>
          <p:grpSpPr>
            <a:xfrm>
              <a:off x="1154" y="6118"/>
              <a:ext cx="2041" cy="2041"/>
              <a:chOff x="0" y="0"/>
              <a:chExt cx="1296193" cy="1296193"/>
            </a:xfrm>
          </p:grpSpPr>
          <p:sp>
            <p:nvSpPr>
              <p:cNvPr id="655" name="形状"/>
              <p:cNvSpPr/>
              <p:nvPr>
                <p:custDataLst>
                  <p:tags r:id="rId7"/>
                </p:custDataLst>
              </p:nvPr>
            </p:nvSpPr>
            <p:spPr>
              <a:xfrm>
                <a:off x="0" y="0"/>
                <a:ext cx="1296001" cy="1296001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10800"/>
                    </a:moveTo>
                    <a:lnTo>
                      <a:pt x="0" y="10800"/>
                    </a:lnTo>
                    <a:cubicBezTo>
                      <a:pt x="0" y="4835"/>
                      <a:pt x="4835" y="0"/>
                      <a:pt x="10800" y="0"/>
                    </a:cubicBezTo>
                    <a:lnTo>
                      <a:pt x="10800" y="0"/>
                    </a:lnTo>
                    <a:cubicBezTo>
                      <a:pt x="16765" y="0"/>
                      <a:pt x="21600" y="4835"/>
                      <a:pt x="21600" y="10800"/>
                    </a:cubicBezTo>
                    <a:lnTo>
                      <a:pt x="21600" y="10800"/>
                    </a:lnTo>
                    <a:cubicBezTo>
                      <a:pt x="21600" y="16765"/>
                      <a:pt x="16765" y="21600"/>
                      <a:pt x="10800" y="21600"/>
                    </a:cubicBezTo>
                    <a:lnTo>
                      <a:pt x="10800" y="21600"/>
                    </a:lnTo>
                    <a:cubicBezTo>
                      <a:pt x="4835" y="21600"/>
                      <a:pt x="0" y="16765"/>
                      <a:pt x="0" y="10800"/>
                    </a:cubicBezTo>
                    <a:close/>
                  </a:path>
                </a:pathLst>
              </a:custGeom>
              <a:solidFill>
                <a:srgbClr val="F2F2F2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/>
            </p:txBody>
          </p:sp>
          <p:pic>
            <p:nvPicPr>
              <p:cNvPr id="656" name="image60.jpeg" descr="image60.jpeg"/>
              <p:cNvPicPr>
                <a:picLocks noChangeAspect="1"/>
              </p:cNvPicPr>
              <p:nvPr>
                <p:custDataLst>
                  <p:tags r:id="rId8"/>
                </p:custDataLst>
              </p:nvPr>
            </p:nvPicPr>
            <p:blipFill>
              <a:blip r:embed="rId9"/>
              <a:srcRect l="18913" t="6787" r="9010" b="18766"/>
              <a:stretch>
                <a:fillRect/>
              </a:stretch>
            </p:blipFill>
            <p:spPr>
              <a:xfrm>
                <a:off x="-1" y="0"/>
                <a:ext cx="1296195" cy="1296194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800" y="0"/>
                    </a:moveTo>
                    <a:cubicBezTo>
                      <a:pt x="4836" y="0"/>
                      <a:pt x="0" y="4836"/>
                      <a:pt x="0" y="10800"/>
                    </a:cubicBezTo>
                    <a:cubicBezTo>
                      <a:pt x="0" y="16764"/>
                      <a:pt x="4836" y="21600"/>
                      <a:pt x="10800" y="21600"/>
                    </a:cubicBezTo>
                    <a:cubicBezTo>
                      <a:pt x="16764" y="21600"/>
                      <a:pt x="21600" y="16764"/>
                      <a:pt x="21600" y="10800"/>
                    </a:cubicBezTo>
                    <a:cubicBezTo>
                      <a:pt x="21600" y="4836"/>
                      <a:pt x="16764" y="0"/>
                      <a:pt x="10800" y="0"/>
                    </a:cubicBezTo>
                    <a:close/>
                  </a:path>
                </a:pathLst>
              </a:custGeom>
              <a:ln w="12700" cap="flat">
                <a:noFill/>
                <a:miter lim="400000"/>
                <a:headEnd/>
                <a:tailEnd/>
              </a:ln>
              <a:effectLst/>
            </p:spPr>
          </p:pic>
        </p:grpSp>
      </p:grpSp>
      <p:sp>
        <p:nvSpPr>
          <p:cNvPr id="658" name="矩形: 圆角 1"/>
          <p:cNvSpPr/>
          <p:nvPr>
            <p:custDataLst>
              <p:tags r:id="rId10"/>
            </p:custDataLst>
          </p:nvPr>
        </p:nvSpPr>
        <p:spPr>
          <a:xfrm>
            <a:off x="739775" y="5449570"/>
            <a:ext cx="4577715" cy="1303020"/>
          </a:xfrm>
          <a:prstGeom prst="roundRect">
            <a:avLst>
              <a:gd name="adj" fmla="val 50000"/>
            </a:avLst>
          </a:prstGeom>
          <a:solidFill>
            <a:srgbClr val="4D7AA3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思源黑体 CN Normal" panose="020B0400000000000000" charset="-122"/>
                <a:ea typeface="思源黑体 CN Normal" panose="020B0400000000000000" charset="-122"/>
                <a:cs typeface="思源黑体 CN Normal" panose="020B0400000000000000" charset="-122"/>
                <a:sym typeface="思源黑体 CN Normal" panose="020B0400000000000000" charset="-122"/>
              </a:defRPr>
            </a:pPr>
            <a:endParaRPr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45 Light" panose="00020600040101010101" charset="-122"/>
              <a:sym typeface="阿里巴巴普惠体 2.0 45 Light" panose="00020600040101010101" charset="-122"/>
            </a:endParaRPr>
          </a:p>
        </p:txBody>
      </p:sp>
      <p:sp>
        <p:nvSpPr>
          <p:cNvPr id="659" name="矩形 8"/>
          <p:cNvSpPr txBox="1"/>
          <p:nvPr>
            <p:custDataLst>
              <p:tags r:id="rId11"/>
            </p:custDataLst>
          </p:nvPr>
        </p:nvSpPr>
        <p:spPr>
          <a:xfrm>
            <a:off x="1222375" y="5451475"/>
            <a:ext cx="3665855" cy="1193800"/>
          </a:xfrm>
          <a:prstGeom prst="rect">
            <a:avLst/>
          </a:prstGeom>
          <a:ln w="12700">
            <a:miter lim="400000"/>
          </a:ln>
        </p:spPr>
        <p:txBody>
          <a:bodyPr lIns="45719" rIns="45719">
            <a:spAutoFit/>
          </a:bodyPr>
          <a:lstStyle/>
          <a:p>
            <a:pPr>
              <a:lnSpc>
                <a:spcPct val="130000"/>
              </a:lnSpc>
              <a:defRPr sz="1200" b="1">
                <a:solidFill>
                  <a:srgbClr val="FFFFFF"/>
                </a:solidFill>
                <a:latin typeface="思源黑体 CN Normal" panose="020B0400000000000000" charset="-122"/>
                <a:ea typeface="思源黑体 CN Normal" panose="020B0400000000000000" charset="-122"/>
                <a:cs typeface="思源黑体 CN Normal" panose="020B0400000000000000" charset="-122"/>
                <a:sym typeface="思源黑体 CN Normal" panose="020B0400000000000000" charset="-122"/>
              </a:defRPr>
            </a:pPr>
            <a:r>
              <a:rPr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45 Light" panose="00020600040101010101" charset="-122"/>
                <a:sym typeface="阿里巴巴普惠体 2.0 45 Light" panose="00020600040101010101" charset="-122"/>
              </a:rPr>
              <a:t>The Opening ceremony presented to me for the first time how the metaverse platform could be used. Certainly, I am looking forward to working in similar environments.</a:t>
            </a:r>
            <a:endParaRPr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45 Light" panose="00020600040101010101" charset="-122"/>
              <a:sym typeface="阿里巴巴普惠体 2.0 45 Light" panose="00020600040101010101" charset="-122"/>
            </a:endParaRPr>
          </a:p>
          <a:p>
            <a:pPr algn="r">
              <a:lnSpc>
                <a:spcPct val="130000"/>
              </a:lnSpc>
              <a:defRPr sz="1200" b="1">
                <a:solidFill>
                  <a:srgbClr val="FFFFFF"/>
                </a:solidFill>
                <a:latin typeface="思源黑体 CN Normal" panose="020B0400000000000000" charset="-122"/>
                <a:ea typeface="思源黑体 CN Normal" panose="020B0400000000000000" charset="-122"/>
                <a:cs typeface="思源黑体 CN Normal" panose="020B0400000000000000" charset="-122"/>
                <a:sym typeface="思源黑体 CN Normal" panose="020B0400000000000000" charset="-122"/>
              </a:defRPr>
            </a:pPr>
            <a:r>
              <a:rPr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45 Light" panose="00020600040101010101" charset="-122"/>
                <a:sym typeface="阿里巴巴普惠体 2.0 45 Light" panose="00020600040101010101" charset="-122"/>
              </a:rPr>
              <a:t>- Bruno Cesarec, Croatia</a:t>
            </a:r>
            <a:endParaRPr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45 Light" panose="00020600040101010101" charset="-122"/>
              <a:sym typeface="阿里巴巴普惠体 2.0 45 Light" panose="00020600040101010101" charset="-122"/>
            </a:endParaRPr>
          </a:p>
        </p:txBody>
      </p:sp>
      <p:pic>
        <p:nvPicPr>
          <p:cNvPr id="660" name="图片 11" descr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3"/>
          <a:srcRect l="17233" t="6700" r="5755" b="16688"/>
          <a:stretch>
            <a:fillRect/>
          </a:stretch>
        </p:blipFill>
        <p:spPr>
          <a:xfrm>
            <a:off x="4966335" y="5456555"/>
            <a:ext cx="1296035" cy="12960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4"/>
                  <a:pt x="4836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  <a:close/>
              </a:path>
            </a:pathLst>
          </a:custGeom>
          <a:ln w="12700">
            <a:miter lim="400000"/>
            <a:headEnd/>
            <a:tailEnd/>
          </a:ln>
        </p:spPr>
      </p:pic>
      <p:sp>
        <p:nvSpPr>
          <p:cNvPr id="172" name="圆角矩形 171"/>
          <p:cNvSpPr/>
          <p:nvPr/>
        </p:nvSpPr>
        <p:spPr>
          <a:xfrm>
            <a:off x="6730365" y="3383280"/>
            <a:ext cx="5273675" cy="2962910"/>
          </a:xfrm>
          <a:prstGeom prst="roundRect">
            <a:avLst/>
          </a:prstGeom>
          <a:blipFill rotWithShape="1">
            <a:blip r:embed="rId1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70" name="组合 169"/>
          <p:cNvGrpSpPr/>
          <p:nvPr/>
        </p:nvGrpSpPr>
        <p:grpSpPr>
          <a:xfrm>
            <a:off x="9579610" y="5368290"/>
            <a:ext cx="2435860" cy="1402080"/>
            <a:chOff x="14904" y="7411"/>
            <a:chExt cx="3836" cy="2208"/>
          </a:xfrm>
        </p:grpSpPr>
        <p:sp>
          <p:nvSpPr>
            <p:cNvPr id="9" name="Freeform 9"/>
            <p:cNvSpPr/>
            <p:nvPr/>
          </p:nvSpPr>
          <p:spPr>
            <a:xfrm>
              <a:off x="14904" y="7429"/>
              <a:ext cx="3836" cy="2190"/>
            </a:xfrm>
            <a:custGeom>
              <a:avLst/>
              <a:gdLst/>
              <a:ahLst/>
              <a:cxnLst/>
              <a:rect l="l" t="t" r="r" b="b"/>
              <a:pathLst>
                <a:path w="5295900" h="2085975">
                  <a:moveTo>
                    <a:pt x="0" y="0"/>
                  </a:moveTo>
                  <a:lnTo>
                    <a:pt x="5295900" y="0"/>
                  </a:lnTo>
                  <a:lnTo>
                    <a:pt x="5295900" y="2085975"/>
                  </a:lnTo>
                  <a:lnTo>
                    <a:pt x="0" y="20859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>
                <a:extLs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4" name="TextBox 14"/>
            <p:cNvSpPr txBox="1"/>
            <p:nvPr/>
          </p:nvSpPr>
          <p:spPr>
            <a:xfrm>
              <a:off x="14904" y="7411"/>
              <a:ext cx="3748" cy="78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r">
                <a:lnSpc>
                  <a:spcPts val="3905"/>
                </a:lnSpc>
              </a:pPr>
              <a:r>
                <a:rPr lang="en-US" sz="2000" b="1">
                  <a:solidFill>
                    <a:srgbClr val="F9E397"/>
                  </a:solidFill>
                  <a:ea typeface="阿里巴巴普惠体 Medium" panose="00020600040101010101" charset="-122"/>
                </a:rPr>
                <a:t>「2022-2025」</a:t>
              </a:r>
              <a:endParaRPr lang="en-US" sz="2000" b="1">
                <a:solidFill>
                  <a:srgbClr val="F9E397"/>
                </a:solidFill>
                <a:ea typeface="阿里巴巴普惠体 Medium" panose="00020600040101010101" charset="-122"/>
              </a:endParaRP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5123" y="8202"/>
              <a:ext cx="3476" cy="122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r">
                <a:lnSpc>
                  <a:spcPct val="120000"/>
                </a:lnSpc>
                <a:defRPr sz="1600" b="1"/>
              </a:pPr>
              <a:r>
                <a:rPr sz="1400" dirty="0">
                  <a:solidFill>
                    <a:schemeClr val="bg1"/>
                  </a:solidFill>
                  <a:latin typeface="+mj-lt"/>
                  <a:cs typeface="+mj-lt"/>
                  <a:sym typeface="+mn-ea"/>
                </a:rPr>
                <a:t>Up to </a:t>
              </a:r>
              <a:r>
                <a:rPr lang="en-US" sz="1400" dirty="0">
                  <a:solidFill>
                    <a:srgbClr val="C00000"/>
                  </a:solidFill>
                  <a:latin typeface="+mj-lt"/>
                  <a:cs typeface="+mj-lt"/>
                  <a:sym typeface="+mn-ea"/>
                </a:rPr>
                <a:t>3,0</a:t>
              </a:r>
              <a:r>
                <a:rPr sz="1400" dirty="0">
                  <a:solidFill>
                    <a:srgbClr val="C00000"/>
                  </a:solidFill>
                  <a:latin typeface="+mj-lt"/>
                  <a:cs typeface="+mj-lt"/>
                  <a:sym typeface="+mn-ea"/>
                </a:rPr>
                <a:t>00 </a:t>
              </a:r>
              <a:r>
                <a:rPr sz="1400" dirty="0">
                  <a:solidFill>
                    <a:schemeClr val="bg1"/>
                  </a:solidFill>
                  <a:latin typeface="+mj-lt"/>
                  <a:cs typeface="+mj-lt"/>
                  <a:sym typeface="+mn-ea"/>
                </a:rPr>
                <a:t>students</a:t>
              </a:r>
              <a:endParaRPr sz="1400" dirty="0">
                <a:solidFill>
                  <a:schemeClr val="bg1"/>
                </a:solidFill>
                <a:latin typeface="+mj-lt"/>
                <a:cs typeface="+mj-lt"/>
              </a:endParaRPr>
            </a:p>
            <a:p>
              <a:pPr algn="r">
                <a:lnSpc>
                  <a:spcPct val="120000"/>
                </a:lnSpc>
                <a:defRPr sz="1600" b="1"/>
              </a:pPr>
              <a:r>
                <a:rPr sz="1400" dirty="0">
                  <a:solidFill>
                    <a:schemeClr val="bg1"/>
                  </a:solidFill>
                  <a:latin typeface="+mj-lt"/>
                  <a:cs typeface="+mj-lt"/>
                  <a:sym typeface="+mn-ea"/>
                </a:rPr>
                <a:t>From over </a:t>
              </a:r>
              <a:r>
                <a:rPr lang="en-US" sz="1400" dirty="0">
                  <a:solidFill>
                    <a:srgbClr val="C00000"/>
                  </a:solidFill>
                  <a:latin typeface="+mj-lt"/>
                  <a:cs typeface="+mj-lt"/>
                  <a:sym typeface="+mn-ea"/>
                </a:rPr>
                <a:t>11</a:t>
              </a:r>
              <a:r>
                <a:rPr sz="1400" dirty="0">
                  <a:solidFill>
                    <a:srgbClr val="C00000"/>
                  </a:solidFill>
                  <a:latin typeface="+mj-lt"/>
                  <a:cs typeface="+mj-lt"/>
                  <a:sym typeface="+mn-ea"/>
                </a:rPr>
                <a:t>0</a:t>
              </a:r>
              <a:r>
                <a:rPr sz="1400" dirty="0">
                  <a:solidFill>
                    <a:schemeClr val="bg1"/>
                  </a:solidFill>
                  <a:latin typeface="+mj-lt"/>
                  <a:cs typeface="+mj-lt"/>
                  <a:sym typeface="+mn-ea"/>
                </a:rPr>
                <a:t> countries and regions </a:t>
              </a:r>
              <a:r>
                <a:rPr lang="en-US" sz="1400" dirty="0">
                  <a:solidFill>
                    <a:schemeClr val="bg1"/>
                  </a:solidFill>
                  <a:latin typeface="+mj-lt"/>
                  <a:cs typeface="+mj-lt"/>
                  <a:sym typeface="+mn-ea"/>
                </a:rPr>
                <a:t>every year</a:t>
              </a:r>
              <a:endParaRPr lang="en-US" sz="1400" dirty="0">
                <a:solidFill>
                  <a:schemeClr val="bg1"/>
                </a:solidFill>
                <a:latin typeface="+mj-lt"/>
                <a:ea typeface="阿里巴巴普惠体" panose="00020600040101010101" charset="-122"/>
                <a:cs typeface="+mj-lt"/>
                <a:sym typeface="+mn-ea"/>
              </a:endParaRPr>
            </a:p>
          </p:txBody>
        </p:sp>
      </p:grpSp>
      <p:sp>
        <p:nvSpPr>
          <p:cNvPr id="177" name="矩形 176"/>
          <p:cNvSpPr/>
          <p:nvPr/>
        </p:nvSpPr>
        <p:spPr>
          <a:xfrm>
            <a:off x="3614420" y="1645285"/>
            <a:ext cx="1440180" cy="144018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阿里巴巴普惠体 2.0 45 Light" panose="00020600040101010101" charset="-122"/>
              <a:ea typeface="阿里巴巴普惠体 2.0 45 Light" panose="00020600040101010101" charset="-122"/>
            </a:endParaRPr>
          </a:p>
        </p:txBody>
      </p:sp>
      <p:pic>
        <p:nvPicPr>
          <p:cNvPr id="622" name="图片 372" descr="图片 372"/>
          <p:cNvPicPr>
            <a:picLocks noChangeAspect="1"/>
          </p:cNvPicPr>
          <p:nvPr/>
        </p:nvPicPr>
        <p:blipFill>
          <a:blip r:embed="rId17"/>
          <a:srcRect l="10377" r="10377"/>
          <a:stretch>
            <a:fillRect/>
          </a:stretch>
        </p:blipFill>
        <p:spPr>
          <a:xfrm>
            <a:off x="5051425" y="1642110"/>
            <a:ext cx="1430655" cy="1440180"/>
          </a:xfrm>
          <a:prstGeom prst="rect">
            <a:avLst/>
          </a:prstGeom>
          <a:ln w="12700" cap="flat">
            <a:noFill/>
            <a:miter lim="400000"/>
            <a:headEnd/>
            <a:tailEnd/>
          </a:ln>
          <a:effectLst/>
        </p:spPr>
      </p:pic>
      <p:pic>
        <p:nvPicPr>
          <p:cNvPr id="632" name="图片 373" descr="图片 373"/>
          <p:cNvPicPr>
            <a:picLocks noChangeAspect="1"/>
          </p:cNvPicPr>
          <p:nvPr/>
        </p:nvPicPr>
        <p:blipFill>
          <a:blip r:embed="rId18"/>
          <a:srcRect l="3413" r="3413"/>
          <a:stretch>
            <a:fillRect/>
          </a:stretch>
        </p:blipFill>
        <p:spPr>
          <a:xfrm>
            <a:off x="731520" y="1645285"/>
            <a:ext cx="1438910" cy="1440180"/>
          </a:xfrm>
          <a:prstGeom prst="rect">
            <a:avLst/>
          </a:prstGeom>
          <a:ln w="12700" cap="flat">
            <a:noFill/>
            <a:miter lim="400000"/>
            <a:headEnd/>
            <a:tailEnd/>
          </a:ln>
          <a:effectLst/>
        </p:spPr>
      </p:pic>
      <p:pic>
        <p:nvPicPr>
          <p:cNvPr id="637" name="图片 371" descr="图片 371"/>
          <p:cNvPicPr>
            <a:picLocks noChangeAspect="1"/>
          </p:cNvPicPr>
          <p:nvPr/>
        </p:nvPicPr>
        <p:blipFill>
          <a:blip r:embed="rId19"/>
          <a:srcRect l="10469" r="10469"/>
          <a:stretch>
            <a:fillRect/>
          </a:stretch>
        </p:blipFill>
        <p:spPr>
          <a:xfrm>
            <a:off x="2172335" y="1645285"/>
            <a:ext cx="1440180" cy="1440180"/>
          </a:xfrm>
          <a:prstGeom prst="rect">
            <a:avLst/>
          </a:prstGeom>
          <a:ln w="12700" cap="flat">
            <a:noFill/>
            <a:miter lim="400000"/>
            <a:headEnd/>
            <a:tailEnd/>
          </a:ln>
          <a:effectLst/>
        </p:spPr>
      </p:pic>
      <p:pic>
        <p:nvPicPr>
          <p:cNvPr id="642" name="图片 370" descr="图片 370"/>
          <p:cNvPicPr>
            <a:picLocks noChangeAspect="1"/>
          </p:cNvPicPr>
          <p:nvPr/>
        </p:nvPicPr>
        <p:blipFill>
          <a:blip r:embed="rId20"/>
          <a:srcRect l="10377" r="10377"/>
          <a:stretch>
            <a:fillRect/>
          </a:stretch>
        </p:blipFill>
        <p:spPr>
          <a:xfrm>
            <a:off x="3611245" y="1644015"/>
            <a:ext cx="1438275" cy="1440180"/>
          </a:xfrm>
          <a:prstGeom prst="rect">
            <a:avLst/>
          </a:prstGeom>
          <a:ln w="12700" cap="flat">
            <a:noFill/>
            <a:miter lim="400000"/>
            <a:headEnd/>
            <a:tailEnd/>
          </a:ln>
          <a:effectLst/>
        </p:spPr>
      </p:pic>
      <p:pic>
        <p:nvPicPr>
          <p:cNvPr id="4" name="图片 373" descr="D:/Desktop/1.jpg1"/>
          <p:cNvPicPr>
            <a:picLocks noChangeAspect="1"/>
          </p:cNvPicPr>
          <p:nvPr/>
        </p:nvPicPr>
        <p:blipFill>
          <a:blip r:embed="rId21"/>
          <a:srcRect l="3461" r="3461"/>
          <a:stretch>
            <a:fillRect/>
          </a:stretch>
        </p:blipFill>
        <p:spPr>
          <a:xfrm>
            <a:off x="6463030" y="1653540"/>
            <a:ext cx="1438910" cy="1440180"/>
          </a:xfrm>
          <a:prstGeom prst="rect">
            <a:avLst/>
          </a:prstGeom>
          <a:ln w="12700" cap="flat">
            <a:noFill/>
            <a:miter lim="400000"/>
            <a:headEnd/>
            <a:tailEnd/>
          </a:ln>
          <a:effectLst/>
        </p:spPr>
      </p:pic>
      <p:sp>
        <p:nvSpPr>
          <p:cNvPr id="173" name="矩形 172"/>
          <p:cNvSpPr/>
          <p:nvPr/>
        </p:nvSpPr>
        <p:spPr>
          <a:xfrm>
            <a:off x="729615" y="1635125"/>
            <a:ext cx="7172325" cy="146812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阿里巴巴普惠体 2.0 45 Light" panose="00020600040101010101" charset="-122"/>
              <a:ea typeface="阿里巴巴普惠体 2.0 45 Light" panose="00020600040101010101" charset="-122"/>
            </a:endParaRPr>
          </a:p>
        </p:txBody>
      </p:sp>
      <p:sp>
        <p:nvSpPr>
          <p:cNvPr id="181" name="Smart…"/>
          <p:cNvSpPr txBox="1"/>
          <p:nvPr/>
        </p:nvSpPr>
        <p:spPr>
          <a:xfrm>
            <a:off x="730250" y="1645285"/>
            <a:ext cx="1442085" cy="143891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txBody>
          <a:bodyPr wrap="square" lIns="45719" tIns="45719" rIns="45719" bIns="45719" numCol="1" anchor="ctr">
            <a:noAutofit/>
          </a:bodyPr>
          <a:lstStyle/>
          <a:p>
            <a:pPr algn="ctr">
              <a:defRPr b="1">
                <a:solidFill>
                  <a:srgbClr val="FFFFFF"/>
                </a:solidFill>
              </a:defRPr>
            </a:pPr>
            <a:r>
              <a:rPr lang="en-US" altLang="zh-CN" dirty="0">
                <a:latin typeface="阿里巴巴普惠体 2.0 45 Light" panose="00020600040101010101" charset="-122"/>
                <a:ea typeface="阿里巴巴普惠体 2.0 45 Light" panose="00020600040101010101" charset="-122"/>
              </a:rPr>
              <a:t>Science</a:t>
            </a:r>
            <a:endParaRPr lang="en-US" altLang="zh-CN" dirty="0">
              <a:latin typeface="阿里巴巴普惠体 2.0 45 Light" panose="00020600040101010101" charset="-122"/>
              <a:ea typeface="阿里巴巴普惠体 2.0 45 Light" panose="00020600040101010101" charset="-122"/>
            </a:endParaRPr>
          </a:p>
        </p:txBody>
      </p:sp>
      <p:sp>
        <p:nvSpPr>
          <p:cNvPr id="185" name="Inclusive…"/>
          <p:cNvSpPr txBox="1"/>
          <p:nvPr/>
        </p:nvSpPr>
        <p:spPr>
          <a:xfrm>
            <a:off x="2169795" y="1653540"/>
            <a:ext cx="1442085" cy="143002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txBody>
          <a:bodyPr wrap="square" lIns="45719" tIns="45719" rIns="45719" bIns="45719" numCol="1" anchor="ctr">
            <a:noAutofit/>
          </a:bodyPr>
          <a:lstStyle/>
          <a:p>
            <a:pPr algn="ctr">
              <a:defRPr sz="1600" b="1">
                <a:solidFill>
                  <a:srgbClr val="FFFFFF"/>
                </a:solidFill>
              </a:defRPr>
            </a:pPr>
            <a:r>
              <a:rPr lang="en-US" altLang="zh-CN" dirty="0">
                <a:latin typeface="阿里巴巴普惠体 2.0 45 Light" panose="00020600040101010101" charset="-122"/>
                <a:ea typeface="阿里巴巴普惠体 2.0 45 Light" panose="00020600040101010101" charset="-122"/>
              </a:rPr>
              <a:t>Engineering</a:t>
            </a:r>
            <a:endParaRPr lang="en-US" altLang="zh-CN" dirty="0">
              <a:latin typeface="阿里巴巴普惠体 2.0 45 Light" panose="00020600040101010101" charset="-122"/>
              <a:ea typeface="阿里巴巴普惠体 2.0 45 Light" panose="00020600040101010101" charset="-122"/>
            </a:endParaRPr>
          </a:p>
        </p:txBody>
      </p:sp>
      <p:sp>
        <p:nvSpPr>
          <p:cNvPr id="187" name="Data…"/>
          <p:cNvSpPr txBox="1"/>
          <p:nvPr/>
        </p:nvSpPr>
        <p:spPr>
          <a:xfrm>
            <a:off x="3614420" y="1642745"/>
            <a:ext cx="1434465" cy="144145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txBody>
          <a:bodyPr wrap="square" lIns="45719" tIns="45719" rIns="45719" bIns="45719" numCol="1" anchor="ctr">
            <a:noAutofit/>
          </a:bodyPr>
          <a:lstStyle/>
          <a:p>
            <a:pPr algn="ctr">
              <a:defRPr sz="1600" b="1">
                <a:solidFill>
                  <a:srgbClr val="FFFFFF"/>
                </a:solidFill>
              </a:defRPr>
            </a:pPr>
            <a:r>
              <a:rPr lang="en-US" dirty="0">
                <a:latin typeface="阿里巴巴普惠体 2.0 45 Light" panose="00020600040101010101" charset="-122"/>
                <a:ea typeface="阿里巴巴普惠体 2.0 45 Light" panose="00020600040101010101" charset="-122"/>
              </a:rPr>
              <a:t>Health</a:t>
            </a:r>
            <a:endParaRPr lang="en-US" dirty="0">
              <a:latin typeface="阿里巴巴普惠体 2.0 45 Light" panose="00020600040101010101" charset="-122"/>
              <a:ea typeface="阿里巴巴普惠体 2.0 45 Light" panose="00020600040101010101" charset="-122"/>
            </a:endParaRPr>
          </a:p>
        </p:txBody>
      </p:sp>
      <p:grpSp>
        <p:nvGrpSpPr>
          <p:cNvPr id="193" name="组合 192"/>
          <p:cNvGrpSpPr/>
          <p:nvPr/>
        </p:nvGrpSpPr>
        <p:grpSpPr>
          <a:xfrm>
            <a:off x="9293860" y="1915795"/>
            <a:ext cx="285750" cy="285750"/>
            <a:chOff x="1270" y="7086"/>
            <a:chExt cx="450" cy="450"/>
          </a:xfrm>
        </p:grpSpPr>
        <p:sp>
          <p:nvSpPr>
            <p:cNvPr id="195" name="Freeform 6"/>
            <p:cNvSpPr/>
            <p:nvPr/>
          </p:nvSpPr>
          <p:spPr>
            <a:xfrm>
              <a:off x="1270" y="7086"/>
              <a:ext cx="450" cy="450"/>
            </a:xfrm>
            <a:custGeom>
              <a:avLst/>
              <a:gdLst/>
              <a:ahLst/>
              <a:cxnLst/>
              <a:rect l="l" t="t" r="r" b="b"/>
              <a:pathLst>
                <a:path w="428625" h="428625">
                  <a:moveTo>
                    <a:pt x="0" y="0"/>
                  </a:moveTo>
                  <a:lnTo>
                    <a:pt x="428625" y="0"/>
                  </a:lnTo>
                  <a:lnTo>
                    <a:pt x="428625" y="428625"/>
                  </a:lnTo>
                  <a:lnTo>
                    <a:pt x="0" y="4286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E630D"/>
            </a:solidFill>
          </p:spPr>
        </p:sp>
        <p:sp>
          <p:nvSpPr>
            <p:cNvPr id="197" name="Freeform 8"/>
            <p:cNvSpPr/>
            <p:nvPr/>
          </p:nvSpPr>
          <p:spPr>
            <a:xfrm>
              <a:off x="1370" y="7166"/>
              <a:ext cx="260" cy="280"/>
            </a:xfrm>
            <a:custGeom>
              <a:avLst/>
              <a:gdLst/>
              <a:ahLst/>
              <a:cxnLst/>
              <a:rect l="l" t="t" r="r" b="b"/>
              <a:pathLst>
                <a:path w="247650" h="266700">
                  <a:moveTo>
                    <a:pt x="0" y="0"/>
                  </a:moveTo>
                  <a:lnTo>
                    <a:pt x="247650" y="0"/>
                  </a:lnTo>
                  <a:lnTo>
                    <a:pt x="247650" y="266700"/>
                  </a:lnTo>
                  <a:lnTo>
                    <a:pt x="0" y="2667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</p:grpSp>
      <p:sp>
        <p:nvSpPr>
          <p:cNvPr id="199" name="TextBox 21"/>
          <p:cNvSpPr txBox="1"/>
          <p:nvPr/>
        </p:nvSpPr>
        <p:spPr>
          <a:xfrm>
            <a:off x="9712325" y="1623060"/>
            <a:ext cx="2214880" cy="6623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5165"/>
              </a:lnSpc>
            </a:pPr>
            <a:r>
              <a:rPr lang="en-US" sz="2230" b="1" dirty="0">
                <a:solidFill>
                  <a:srgbClr val="FE630D"/>
                </a:solidFill>
                <a:latin typeface="Century Gothic" panose="020B0502020202020204" pitchFamily="34" charset="0"/>
                <a:ea typeface="阿里巴巴普惠体 Bold" panose="00020600040101010101" charset="-122"/>
              </a:rPr>
              <a:t>2025 Fast Facts</a:t>
            </a:r>
            <a:endParaRPr lang="en-US" sz="2230" b="1" dirty="0">
              <a:solidFill>
                <a:srgbClr val="FE630D"/>
              </a:solidFill>
              <a:latin typeface="Century Gothic" panose="020B0502020202020204" pitchFamily="34" charset="0"/>
              <a:ea typeface="阿里巴巴普惠体 Bold" panose="00020600040101010101" charset="-122"/>
            </a:endParaRPr>
          </a:p>
        </p:txBody>
      </p:sp>
      <p:sp>
        <p:nvSpPr>
          <p:cNvPr id="201" name="文本框 200"/>
          <p:cNvSpPr txBox="1"/>
          <p:nvPr/>
        </p:nvSpPr>
        <p:spPr>
          <a:xfrm>
            <a:off x="5038725" y="1642745"/>
            <a:ext cx="1428115" cy="144335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ctr" fontAlgn="ctr"/>
            <a:r>
              <a:rPr lang="en-US" altLang="zh-CN" sz="1600" b="1" dirty="0">
                <a:solidFill>
                  <a:srgbClr val="FFFFFF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sym typeface="+mn-ea"/>
              </a:rPr>
              <a:t>Information Technology</a:t>
            </a:r>
            <a:endParaRPr lang="en-US" altLang="zh-CN" sz="1600" b="1" dirty="0">
              <a:solidFill>
                <a:srgbClr val="FFFFFF"/>
              </a:solidFill>
              <a:latin typeface="阿里巴巴普惠体 2.0 45 Light" panose="00020600040101010101" charset="-122"/>
              <a:ea typeface="阿里巴巴普惠体 2.0 45 Light" panose="00020600040101010101" charset="-122"/>
              <a:sym typeface="+mn-ea"/>
            </a:endParaRPr>
          </a:p>
        </p:txBody>
      </p:sp>
      <p:sp>
        <p:nvSpPr>
          <p:cNvPr id="5" name="Smart…"/>
          <p:cNvSpPr txBox="1"/>
          <p:nvPr/>
        </p:nvSpPr>
        <p:spPr>
          <a:xfrm>
            <a:off x="6463665" y="1647190"/>
            <a:ext cx="1442085" cy="143891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txBody>
          <a:bodyPr wrap="square" lIns="45719" tIns="45719" rIns="45719" bIns="45719" numCol="1" anchor="ctr">
            <a:noAutofit/>
          </a:bodyPr>
          <a:lstStyle/>
          <a:p>
            <a:pPr algn="ctr">
              <a:defRPr b="1">
                <a:solidFill>
                  <a:srgbClr val="FFFFFF"/>
                </a:solidFill>
              </a:defRPr>
            </a:pPr>
            <a:r>
              <a:rPr lang="en-US" altLang="zh-CN" dirty="0">
                <a:latin typeface="阿里巴巴普惠体 2.0 45 Light" panose="00020600040101010101" charset="-122"/>
                <a:ea typeface="阿里巴巴普惠体 2.0 45 Light" panose="00020600040101010101" charset="-122"/>
              </a:rPr>
              <a:t>Humanties and Social Sciences</a:t>
            </a:r>
            <a:endParaRPr lang="zh-CN" altLang="en-US" dirty="0">
              <a:latin typeface="阿里巴巴普惠体 2.0 45 Light" panose="00020600040101010101" charset="-122"/>
              <a:ea typeface="阿里巴巴普惠体 2.0 45 Light" panose="00020600040101010101" charset="-122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883"/>
          <a:stretch>
            <a:fillRect/>
          </a:stretch>
        </p:blipFill>
        <p:spPr>
          <a:xfrm>
            <a:off x="0" y="0"/>
            <a:ext cx="12192000" cy="6844420"/>
          </a:xfrm>
          <a:prstGeom prst="rect">
            <a:avLst/>
          </a:prstGeom>
        </p:spPr>
      </p:pic>
      <p:sp>
        <p:nvSpPr>
          <p:cNvPr id="42" name="矩形 41"/>
          <p:cNvSpPr/>
          <p:nvPr/>
        </p:nvSpPr>
        <p:spPr>
          <a:xfrm>
            <a:off x="2087" y="0"/>
            <a:ext cx="12189913" cy="6858000"/>
          </a:xfrm>
          <a:prstGeom prst="rect">
            <a:avLst/>
          </a:prstGeom>
          <a:solidFill>
            <a:srgbClr val="25496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grpSp>
        <p:nvGrpSpPr>
          <p:cNvPr id="5" name="组合 4"/>
          <p:cNvGrpSpPr/>
          <p:nvPr/>
        </p:nvGrpSpPr>
        <p:grpSpPr>
          <a:xfrm>
            <a:off x="1905" y="807085"/>
            <a:ext cx="12190730" cy="519430"/>
            <a:chOff x="-692" y="1544"/>
            <a:chExt cx="19201" cy="818"/>
          </a:xfrm>
        </p:grpSpPr>
        <p:sp>
          <p:nvSpPr>
            <p:cNvPr id="29" name="AutoShape 29"/>
            <p:cNvSpPr/>
            <p:nvPr/>
          </p:nvSpPr>
          <p:spPr>
            <a:xfrm>
              <a:off x="2254" y="2342"/>
              <a:ext cx="13306" cy="20"/>
            </a:xfrm>
            <a:prstGeom prst="line">
              <a:avLst/>
            </a:prstGeom>
            <a:ln w="19050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31" name="矩形 30"/>
            <p:cNvSpPr/>
            <p:nvPr/>
          </p:nvSpPr>
          <p:spPr>
            <a:xfrm>
              <a:off x="-692" y="1544"/>
              <a:ext cx="19201" cy="72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sz="2400" b="1" dirty="0">
                  <a:solidFill>
                    <a:schemeClr val="bg1"/>
                  </a:solidFill>
                  <a:latin typeface="Century Gothic" panose="020B0502020202020204" pitchFamily="34" charset="0"/>
                </a:rPr>
                <a:t>Global Research Immersion Program for Young Scientists (</a:t>
              </a:r>
              <a:r>
                <a:rPr lang="en-US" altLang="zh-CN" sz="2400" b="1" dirty="0" err="1">
                  <a:solidFill>
                    <a:schemeClr val="bg1"/>
                  </a:solidFill>
                  <a:latin typeface="Century Gothic" panose="020B0502020202020204" pitchFamily="34" charset="0"/>
                </a:rPr>
                <a:t>Grips</a:t>
              </a:r>
              <a:r>
                <a:rPr lang="en-US" altLang="zh-CN" sz="2400" b="1" dirty="0">
                  <a:solidFill>
                    <a:schemeClr val="bg1"/>
                  </a:solidFill>
                  <a:latin typeface="Century Gothic" panose="020B0502020202020204" pitchFamily="34" charset="0"/>
                </a:rPr>
                <a:t>)</a:t>
              </a:r>
              <a:endParaRPr lang="en-US" altLang="zh-CN" sz="2400" b="1" dirty="0">
                <a:solidFill>
                  <a:schemeClr val="bg1"/>
                </a:solidFill>
                <a:latin typeface="Century Gothic" panose="020B0502020202020204" pitchFamily="34" charset="0"/>
              </a:endParaRPr>
            </a:p>
          </p:txBody>
        </p:sp>
      </p:grpSp>
      <p:pic>
        <p:nvPicPr>
          <p:cNvPr id="30" name="图片 2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740" y="3212465"/>
            <a:ext cx="5916930" cy="3317240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725170" y="1294765"/>
            <a:ext cx="6433185" cy="1999615"/>
            <a:chOff x="1932" y="1597"/>
            <a:chExt cx="10131" cy="3149"/>
          </a:xfrm>
        </p:grpSpPr>
        <p:sp>
          <p:nvSpPr>
            <p:cNvPr id="21" name="TextBox 21"/>
            <p:cNvSpPr txBox="1"/>
            <p:nvPr>
              <p:custDataLst>
                <p:tags r:id="rId3"/>
              </p:custDataLst>
            </p:nvPr>
          </p:nvSpPr>
          <p:spPr>
            <a:xfrm>
              <a:off x="4511" y="1597"/>
              <a:ext cx="3267" cy="9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355"/>
                </a:lnSpc>
              </a:pPr>
              <a:r>
                <a:rPr lang="en-US" sz="2230" b="1" dirty="0">
                  <a:solidFill>
                    <a:srgbClr val="FE630D"/>
                  </a:solidFill>
                  <a:latin typeface="Century Gothic" panose="020B0502020202020204" pitchFamily="34" charset="0"/>
                  <a:ea typeface="阿里巴巴普惠体 Bold" panose="00020600040101010101" charset="-122"/>
                </a:rPr>
                <a:t>O</a:t>
              </a:r>
              <a:r>
                <a:rPr lang="en-US" altLang="zh-CN" sz="2230" b="1" dirty="0">
                  <a:solidFill>
                    <a:srgbClr val="FE630D"/>
                  </a:solidFill>
                  <a:latin typeface="Century Gothic" panose="020B0502020202020204" pitchFamily="34" charset="0"/>
                  <a:ea typeface="阿里巴巴普惠体 Bold" panose="00020600040101010101" charset="-122"/>
                </a:rPr>
                <a:t>rganizers</a:t>
              </a:r>
              <a:endParaRPr lang="en-US" altLang="zh-CN" sz="2230" b="1" dirty="0">
                <a:solidFill>
                  <a:srgbClr val="FE630D"/>
                </a:solidFill>
                <a:latin typeface="Century Gothic" panose="020B0502020202020204" pitchFamily="34" charset="0"/>
                <a:ea typeface="阿里巴巴普惠体 Bold" panose="00020600040101010101" charset="-122"/>
              </a:endParaRPr>
            </a:p>
          </p:txBody>
        </p:sp>
        <p:sp>
          <p:nvSpPr>
            <p:cNvPr id="24" name="TextBox 24"/>
            <p:cNvSpPr txBox="1"/>
            <p:nvPr>
              <p:custDataLst>
                <p:tags r:id="rId4"/>
              </p:custDataLst>
            </p:nvPr>
          </p:nvSpPr>
          <p:spPr>
            <a:xfrm>
              <a:off x="4511" y="2674"/>
              <a:ext cx="7552" cy="155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sz="1600" b="1" dirty="0">
                  <a:solidFill>
                    <a:srgbClr val="FFFFFF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cs typeface="阿里巴巴普惠体 2.0 35 Thin" panose="00020600040101010101" charset="-122"/>
                </a:rPr>
                <a:t>Zhejiang University</a:t>
              </a:r>
              <a:endParaRPr lang="en-US" sz="1600" b="1" dirty="0">
                <a:solidFill>
                  <a:srgbClr val="FFFFFF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</a:endParaRP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sz="1600" b="1" dirty="0">
                  <a:solidFill>
                    <a:srgbClr val="FFFFFF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cs typeface="阿里巴巴普惠体 2.0 35 Thin" panose="00020600040101010101" charset="-122"/>
                </a:rPr>
                <a:t>University of Science and Technology of China</a:t>
              </a:r>
              <a:endParaRPr lang="en-US" sz="1600" b="1" dirty="0">
                <a:solidFill>
                  <a:srgbClr val="FFFFFF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</a:endParaRP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sz="1600" b="1" dirty="0" err="1">
                  <a:solidFill>
                    <a:srgbClr val="FFFFFF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cs typeface="阿里巴巴普惠体 2.0 35 Thin" panose="00020600040101010101" charset="-122"/>
                </a:rPr>
                <a:t>Fudan</a:t>
              </a:r>
              <a:r>
                <a:rPr lang="en-US" sz="1600" b="1" dirty="0">
                  <a:solidFill>
                    <a:srgbClr val="FFFFFF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cs typeface="阿里巴巴普惠体 2.0 35 Thin" panose="00020600040101010101" charset="-122"/>
                </a:rPr>
                <a:t> University</a:t>
              </a:r>
              <a:endParaRPr lang="en-US" sz="1600" b="1" dirty="0">
                <a:solidFill>
                  <a:srgbClr val="FFFFFF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</a:endParaRP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sz="1600" b="1" dirty="0">
                  <a:solidFill>
                    <a:srgbClr val="FFFFFF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cs typeface="阿里巴巴普惠体 2.0 35 Thin" panose="00020600040101010101" charset="-122"/>
                </a:rPr>
                <a:t>Nanjing University</a:t>
              </a:r>
              <a:endParaRPr lang="en-US" sz="1600" b="1" dirty="0">
                <a:solidFill>
                  <a:srgbClr val="FFFFFF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</a:endParaRPr>
            </a:p>
          </p:txBody>
        </p:sp>
        <p:cxnSp>
          <p:nvCxnSpPr>
            <p:cNvPr id="35" name="直接连接符 34"/>
            <p:cNvCxnSpPr/>
            <p:nvPr>
              <p:custDataLst>
                <p:tags r:id="rId5"/>
              </p:custDataLst>
            </p:nvPr>
          </p:nvCxnSpPr>
          <p:spPr>
            <a:xfrm>
              <a:off x="2979" y="2354"/>
              <a:ext cx="1071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7" name="直接连接符 36"/>
            <p:cNvCxnSpPr/>
            <p:nvPr>
              <p:custDataLst>
                <p:tags r:id="rId6"/>
              </p:custDataLst>
            </p:nvPr>
          </p:nvCxnSpPr>
          <p:spPr>
            <a:xfrm flipH="1">
              <a:off x="1932" y="2348"/>
              <a:ext cx="1057" cy="2398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grpSp>
          <p:nvGrpSpPr>
            <p:cNvPr id="32" name="组合 31"/>
            <p:cNvGrpSpPr/>
            <p:nvPr>
              <p:custDataLst>
                <p:tags r:id="rId7"/>
              </p:custDataLst>
            </p:nvPr>
          </p:nvGrpSpPr>
          <p:grpSpPr>
            <a:xfrm>
              <a:off x="4035" y="2204"/>
              <a:ext cx="290" cy="290"/>
              <a:chOff x="2377773" y="3889837"/>
              <a:chExt cx="184150" cy="184150"/>
            </a:xfrm>
          </p:grpSpPr>
          <p:sp>
            <p:nvSpPr>
              <p:cNvPr id="15" name="Freeform 15"/>
              <p:cNvSpPr/>
              <p:nvPr>
                <p:custDataLst>
                  <p:tags r:id="rId8"/>
                </p:custDataLst>
              </p:nvPr>
            </p:nvSpPr>
            <p:spPr>
              <a:xfrm>
                <a:off x="2377773" y="3889837"/>
                <a:ext cx="184150" cy="184150"/>
              </a:xfrm>
              <a:custGeom>
                <a:avLst/>
                <a:gdLst/>
                <a:ahLst/>
                <a:cxnLst/>
                <a:rect l="l" t="t" r="r" b="b"/>
                <a:pathLst>
                  <a:path w="276225" h="276225">
                    <a:moveTo>
                      <a:pt x="0" y="0"/>
                    </a:moveTo>
                    <a:lnTo>
                      <a:pt x="276225" y="0"/>
                    </a:lnTo>
                    <a:lnTo>
                      <a:pt x="276225" y="276225"/>
                    </a:lnTo>
                    <a:lnTo>
                      <a:pt x="0" y="276225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27100"/>
                  <a:extLs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  <a:stretch>
                  <a:fillRect/>
                </a:stretch>
              </a:blipFill>
            </p:spPr>
          </p:sp>
          <p:sp>
            <p:nvSpPr>
              <p:cNvPr id="16" name="Freeform 16"/>
              <p:cNvSpPr/>
              <p:nvPr>
                <p:custDataLst>
                  <p:tags r:id="rId11"/>
                </p:custDataLst>
              </p:nvPr>
            </p:nvSpPr>
            <p:spPr>
              <a:xfrm>
                <a:off x="2415873" y="3927937"/>
                <a:ext cx="107950" cy="107950"/>
              </a:xfrm>
              <a:custGeom>
                <a:avLst/>
                <a:gdLst/>
                <a:ahLst/>
                <a:cxnLst/>
                <a:rect l="l" t="t" r="r" b="b"/>
                <a:pathLst>
                  <a:path w="161925" h="161925">
                    <a:moveTo>
                      <a:pt x="0" y="0"/>
                    </a:moveTo>
                    <a:lnTo>
                      <a:pt x="161925" y="0"/>
                    </a:lnTo>
                    <a:lnTo>
                      <a:pt x="161925" y="161925"/>
                    </a:lnTo>
                    <a:lnTo>
                      <a:pt x="0" y="161925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12">
                  <a:alphaModFix amt="67800"/>
                  <a:extLst>
                    <a:ext uri="{96DAC541-7B7A-43D3-8B79-37D633B846F1}">
                      <asvg:svgBlip xmlns:asvg="http://schemas.microsoft.com/office/drawing/2016/SVG/main" r:embed="rId13"/>
                    </a:ext>
                  </a:extLst>
                </a:blip>
                <a:stretch>
                  <a:fillRect/>
                </a:stretch>
              </a:blipFill>
            </p:spPr>
          </p:sp>
        </p:grpSp>
      </p:grpSp>
      <p:sp>
        <p:nvSpPr>
          <p:cNvPr id="43" name="TextBox 24"/>
          <p:cNvSpPr txBox="1"/>
          <p:nvPr>
            <p:custDataLst>
              <p:tags r:id="rId14"/>
            </p:custDataLst>
          </p:nvPr>
        </p:nvSpPr>
        <p:spPr>
          <a:xfrm>
            <a:off x="7624445" y="1975485"/>
            <a:ext cx="4260850" cy="27082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</a:rPr>
              <a:t>Elite, multi-disciplinary research experience with leading professors from four top Chinese universities</a:t>
            </a:r>
            <a:endParaRPr lang="en-US" sz="1600" b="1" dirty="0">
              <a:solidFill>
                <a:srgbClr val="FFFFFF"/>
              </a:solidFill>
              <a:latin typeface="阿里巴巴普惠体 2.0 35 Thin" panose="00020600040101010101" charset="-122"/>
              <a:ea typeface="阿里巴巴普惠体 2.0 35 Thin" panose="00020600040101010101" charset="-122"/>
              <a:cs typeface="阿里巴巴普惠体 2.0 35 Thin" panose="00020600040101010101" charset="-12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</a:rPr>
              <a:t>Exciting glimpse of China through the Yangtze River Delta, home to eight world heritage sites and a jewel in the crown of China’s economic transformation</a:t>
            </a:r>
            <a:endParaRPr lang="en-US" sz="1600" b="1" dirty="0">
              <a:solidFill>
                <a:srgbClr val="FFFFFF"/>
              </a:solidFill>
              <a:latin typeface="阿里巴巴普惠体 2.0 35 Thin" panose="00020600040101010101" charset="-122"/>
              <a:ea typeface="阿里巴巴普惠体 2.0 35 Thin" panose="00020600040101010101" charset="-122"/>
              <a:cs typeface="阿里巴巴普惠体 2.0 35 Thin" panose="00020600040101010101" charset="-12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</a:rPr>
              <a:t>Enriching industry visits to </a:t>
            </a:r>
            <a:r>
              <a:rPr lang="en-US" altLang="zh-CN" sz="1600" b="1" dirty="0">
                <a:solidFill>
                  <a:srgbClr val="FFFFFF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</a:rPr>
              <a:t>innovative </a:t>
            </a:r>
            <a:r>
              <a:rPr lang="en-US" sz="1600" b="1" dirty="0">
                <a:solidFill>
                  <a:srgbClr val="FFFFFF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</a:rPr>
              <a:t>e</a:t>
            </a:r>
            <a:r>
              <a:rPr lang="en-US" altLang="zh-CN" sz="1600" b="1" dirty="0">
                <a:solidFill>
                  <a:srgbClr val="FFFFFF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</a:rPr>
              <a:t>nterprises such as DEEP Robotics, Hello Bike, Sinopec Nanjing Engineering and Nexchip Semiconductor Corporation</a:t>
            </a:r>
            <a:endParaRPr lang="en-US" altLang="zh-CN" sz="1600" b="1" dirty="0">
              <a:solidFill>
                <a:srgbClr val="FFFFFF"/>
              </a:solidFill>
              <a:latin typeface="阿里巴巴普惠体 2.0 35 Thin" panose="00020600040101010101" charset="-122"/>
              <a:ea typeface="阿里巴巴普惠体 2.0 35 Thin" panose="00020600040101010101" charset="-122"/>
              <a:cs typeface="阿里巴巴普惠体 2.0 35 Thin" panose="00020600040101010101" charset="-122"/>
            </a:endParaRPr>
          </a:p>
        </p:txBody>
      </p:sp>
      <p:cxnSp>
        <p:nvCxnSpPr>
          <p:cNvPr id="48" name="直接连接符 47"/>
          <p:cNvCxnSpPr/>
          <p:nvPr>
            <p:custDataLst>
              <p:tags r:id="rId15"/>
            </p:custDataLst>
          </p:nvPr>
        </p:nvCxnSpPr>
        <p:spPr>
          <a:xfrm>
            <a:off x="6055360" y="3617595"/>
            <a:ext cx="67945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9" name="直接连接符 48"/>
          <p:cNvCxnSpPr/>
          <p:nvPr>
            <p:custDataLst>
              <p:tags r:id="rId16"/>
            </p:custDataLst>
          </p:nvPr>
        </p:nvCxnSpPr>
        <p:spPr>
          <a:xfrm flipH="1">
            <a:off x="6737350" y="1884045"/>
            <a:ext cx="580390" cy="174117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45" name="组合 44"/>
          <p:cNvGrpSpPr/>
          <p:nvPr/>
        </p:nvGrpSpPr>
        <p:grpSpPr>
          <a:xfrm>
            <a:off x="7258050" y="1713230"/>
            <a:ext cx="184150" cy="184150"/>
            <a:chOff x="3815475" y="3892282"/>
            <a:chExt cx="184150" cy="184150"/>
          </a:xfrm>
        </p:grpSpPr>
        <p:sp>
          <p:nvSpPr>
            <p:cNvPr id="46" name="Freeform 15"/>
            <p:cNvSpPr/>
            <p:nvPr>
              <p:custDataLst>
                <p:tags r:id="rId17"/>
              </p:custDataLst>
            </p:nvPr>
          </p:nvSpPr>
          <p:spPr>
            <a:xfrm>
              <a:off x="3815475" y="3892282"/>
              <a:ext cx="184150" cy="184150"/>
            </a:xfrm>
            <a:custGeom>
              <a:avLst/>
              <a:gdLst/>
              <a:ahLst/>
              <a:cxnLst/>
              <a:rect l="l" t="t" r="r" b="b"/>
              <a:pathLst>
                <a:path w="276225" h="276225">
                  <a:moveTo>
                    <a:pt x="0" y="0"/>
                  </a:moveTo>
                  <a:lnTo>
                    <a:pt x="276225" y="0"/>
                  </a:lnTo>
                  <a:lnTo>
                    <a:pt x="276225" y="276225"/>
                  </a:lnTo>
                  <a:lnTo>
                    <a:pt x="0" y="2762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alphaModFix amt="27100"/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47" name="Freeform 16"/>
            <p:cNvSpPr/>
            <p:nvPr>
              <p:custDataLst>
                <p:tags r:id="rId18"/>
              </p:custDataLst>
            </p:nvPr>
          </p:nvSpPr>
          <p:spPr>
            <a:xfrm>
              <a:off x="3853575" y="3926657"/>
              <a:ext cx="107950" cy="107950"/>
            </a:xfrm>
            <a:custGeom>
              <a:avLst/>
              <a:gdLst/>
              <a:ahLst/>
              <a:cxnLst/>
              <a:rect l="l" t="t" r="r" b="b"/>
              <a:pathLst>
                <a:path w="161925" h="161925">
                  <a:moveTo>
                    <a:pt x="0" y="0"/>
                  </a:moveTo>
                  <a:lnTo>
                    <a:pt x="161925" y="0"/>
                  </a:lnTo>
                  <a:lnTo>
                    <a:pt x="161925" y="161925"/>
                  </a:lnTo>
                  <a:lnTo>
                    <a:pt x="0" y="1619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alphaModFix amt="67800"/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</p:sp>
      </p:grpSp>
      <p:sp>
        <p:nvSpPr>
          <p:cNvPr id="50" name="TextBox 21"/>
          <p:cNvSpPr txBox="1"/>
          <p:nvPr>
            <p:custDataLst>
              <p:tags r:id="rId19"/>
            </p:custDataLst>
          </p:nvPr>
        </p:nvSpPr>
        <p:spPr>
          <a:xfrm>
            <a:off x="7624445" y="1302385"/>
            <a:ext cx="2074545" cy="59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55"/>
              </a:lnSpc>
            </a:pPr>
            <a:r>
              <a:rPr lang="en-US" sz="2230" b="1" dirty="0">
                <a:solidFill>
                  <a:srgbClr val="FE630D"/>
                </a:solidFill>
                <a:latin typeface="Century Gothic" panose="020B0502020202020204" pitchFamily="34" charset="0"/>
                <a:ea typeface="阿里巴巴普惠体 Bold" panose="00020600040101010101" charset="-122"/>
              </a:rPr>
              <a:t>Highlights</a:t>
            </a:r>
            <a:endParaRPr lang="en-US" sz="2230" b="1" dirty="0">
              <a:solidFill>
                <a:srgbClr val="FE630D"/>
              </a:solidFill>
              <a:latin typeface="Century Gothic" panose="020B0502020202020204" pitchFamily="34" charset="0"/>
              <a:ea typeface="阿里巴巴普惠体 Bold" panose="00020600040101010101" charset="-122"/>
            </a:endParaRPr>
          </a:p>
        </p:txBody>
      </p:sp>
      <p:grpSp>
        <p:nvGrpSpPr>
          <p:cNvPr id="14" name="组合 13"/>
          <p:cNvGrpSpPr/>
          <p:nvPr/>
        </p:nvGrpSpPr>
        <p:grpSpPr>
          <a:xfrm>
            <a:off x="5855335" y="4672965"/>
            <a:ext cx="6196330" cy="1612265"/>
            <a:chOff x="9221" y="7515"/>
            <a:chExt cx="9758" cy="2539"/>
          </a:xfrm>
        </p:grpSpPr>
        <p:sp>
          <p:nvSpPr>
            <p:cNvPr id="11" name="Freeform 11"/>
            <p:cNvSpPr/>
            <p:nvPr/>
          </p:nvSpPr>
          <p:spPr>
            <a:xfrm>
              <a:off x="10291" y="8132"/>
              <a:ext cx="290" cy="290"/>
            </a:xfrm>
            <a:custGeom>
              <a:avLst/>
              <a:gdLst/>
              <a:ahLst/>
              <a:cxnLst/>
              <a:rect l="l" t="t" r="r" b="b"/>
              <a:pathLst>
                <a:path w="276225" h="276225">
                  <a:moveTo>
                    <a:pt x="0" y="0"/>
                  </a:moveTo>
                  <a:lnTo>
                    <a:pt x="276225" y="0"/>
                  </a:lnTo>
                  <a:lnTo>
                    <a:pt x="276225" y="276225"/>
                  </a:lnTo>
                  <a:lnTo>
                    <a:pt x="0" y="2762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alphaModFix amt="27100"/>
                <a:extLst>
                  <a:ext uri="{96DAC541-7B7A-43D3-8B79-37D633B846F1}">
                    <asvg:svgBlip xmlns:asvg="http://schemas.microsoft.com/office/drawing/2016/SVG/main" r:embed="rId20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0337" y="8192"/>
              <a:ext cx="170" cy="170"/>
            </a:xfrm>
            <a:custGeom>
              <a:avLst/>
              <a:gdLst/>
              <a:ahLst/>
              <a:cxnLst/>
              <a:rect l="l" t="t" r="r" b="b"/>
              <a:pathLst>
                <a:path w="161925" h="161925">
                  <a:moveTo>
                    <a:pt x="0" y="0"/>
                  </a:moveTo>
                  <a:lnTo>
                    <a:pt x="161925" y="0"/>
                  </a:lnTo>
                  <a:lnTo>
                    <a:pt x="161925" y="161925"/>
                  </a:lnTo>
                  <a:lnTo>
                    <a:pt x="0" y="1619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alphaModFix amt="67800"/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6" name="TextBox 21"/>
            <p:cNvSpPr txBox="1"/>
            <p:nvPr>
              <p:custDataLst>
                <p:tags r:id="rId21"/>
              </p:custDataLst>
            </p:nvPr>
          </p:nvSpPr>
          <p:spPr>
            <a:xfrm>
              <a:off x="10739" y="7515"/>
              <a:ext cx="3267" cy="10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355"/>
                </a:lnSpc>
              </a:pPr>
              <a:r>
                <a:rPr lang="en-US" sz="2230" b="1" dirty="0">
                  <a:solidFill>
                    <a:srgbClr val="FE630D"/>
                  </a:solidFill>
                  <a:latin typeface="Century Gothic" panose="020B0502020202020204" pitchFamily="34" charset="0"/>
                  <a:ea typeface="阿里巴巴普惠体 Bold" panose="00020600040101010101" charset="-122"/>
                </a:rPr>
                <a:t>Fast Facts</a:t>
              </a:r>
              <a:endParaRPr lang="en-US" sz="2230" b="1" dirty="0">
                <a:solidFill>
                  <a:srgbClr val="FE630D"/>
                </a:solidFill>
                <a:latin typeface="Century Gothic" panose="020B0502020202020204" pitchFamily="34" charset="0"/>
                <a:ea typeface="阿里巴巴普惠体 Bold" panose="00020600040101010101" charset="-122"/>
              </a:endParaRPr>
            </a:p>
          </p:txBody>
        </p:sp>
        <p:cxnSp>
          <p:nvCxnSpPr>
            <p:cNvPr id="2" name="直接连接符 1"/>
            <p:cNvCxnSpPr/>
            <p:nvPr>
              <p:custDataLst>
                <p:tags r:id="rId22"/>
              </p:custDataLst>
            </p:nvPr>
          </p:nvCxnSpPr>
          <p:spPr>
            <a:xfrm>
              <a:off x="9221" y="8285"/>
              <a:ext cx="107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3" name="TextBox 24"/>
            <p:cNvSpPr txBox="1"/>
            <p:nvPr>
              <p:custDataLst>
                <p:tags r:id="rId23"/>
              </p:custDataLst>
            </p:nvPr>
          </p:nvSpPr>
          <p:spPr>
            <a:xfrm>
              <a:off x="10739" y="8503"/>
              <a:ext cx="8240" cy="155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altLang="zh-CN" sz="1600" dirty="0">
                  <a:solidFill>
                    <a:schemeClr val="bg1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sym typeface="+mn-ea"/>
                </a:rPr>
                <a:t>Up to </a:t>
              </a:r>
              <a:r>
                <a:rPr lang="en-US" altLang="zh-CN" sz="1600" b="1" dirty="0">
                  <a:solidFill>
                    <a:schemeClr val="bg1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sym typeface="+mn-ea"/>
                </a:rPr>
                <a:t>568 applications</a:t>
              </a:r>
              <a:endParaRPr lang="en-US" altLang="zh-CN" sz="1600" dirty="0">
                <a:solidFill>
                  <a:schemeClr val="bg1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</a:endParaRP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altLang="zh-CN" sz="1600" dirty="0">
                  <a:solidFill>
                    <a:schemeClr val="bg1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sym typeface="+mn-ea"/>
                </a:rPr>
                <a:t>From </a:t>
              </a:r>
              <a:r>
                <a:rPr lang="en-US" altLang="zh-CN" sz="1600" b="1" dirty="0">
                  <a:solidFill>
                    <a:schemeClr val="bg1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sym typeface="+mn-ea"/>
                </a:rPr>
                <a:t>74 countries and regions</a:t>
              </a:r>
              <a:endParaRPr lang="en-US" altLang="zh-CN" sz="1600" b="1" dirty="0">
                <a:solidFill>
                  <a:schemeClr val="bg1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</a:endParaRP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altLang="zh-CN" sz="1600" b="1" dirty="0">
                  <a:solidFill>
                    <a:schemeClr val="bg1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sym typeface="+mn-ea"/>
                </a:rPr>
                <a:t>155 domestic and international students are admitted</a:t>
              </a:r>
              <a:endParaRPr lang="en-US" altLang="zh-CN" sz="1600" b="1" dirty="0">
                <a:solidFill>
                  <a:schemeClr val="bg1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</a:endParaRP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altLang="zh-CN" sz="1600" b="1" dirty="0">
                  <a:solidFill>
                    <a:schemeClr val="bg1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sym typeface="+mn-ea"/>
                </a:rPr>
                <a:t>60+ PIs</a:t>
              </a:r>
              <a:endParaRPr lang="en-US" altLang="zh-CN" sz="1600" b="1" dirty="0">
                <a:solidFill>
                  <a:schemeClr val="bg1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  <a:sym typeface="+mn-ea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22" name="矩形 21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9" name="组合 8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38" name="矩形 37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9" name="矩形 38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5" name="矩形 24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36" name="矩形 35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10" name="矩形 9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图片 40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07" r="14223"/>
          <a:stretch>
            <a:fillRect/>
          </a:stretch>
        </p:blipFill>
        <p:spPr>
          <a:xfrm flipH="1">
            <a:off x="0" y="1"/>
            <a:ext cx="6796584" cy="6857999"/>
          </a:xfrm>
          <a:custGeom>
            <a:avLst/>
            <a:gdLst>
              <a:gd name="connsiteX0" fmla="*/ 6796584 w 6796584"/>
              <a:gd name="connsiteY0" fmla="*/ 0 h 6857999"/>
              <a:gd name="connsiteX1" fmla="*/ 0 w 6796584"/>
              <a:gd name="connsiteY1" fmla="*/ 0 h 6857999"/>
              <a:gd name="connsiteX2" fmla="*/ 1359316 w 6796584"/>
              <a:gd name="connsiteY2" fmla="*/ 6857999 h 6857999"/>
              <a:gd name="connsiteX3" fmla="*/ 6796584 w 6796584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796584" h="6857999">
                <a:moveTo>
                  <a:pt x="6796584" y="0"/>
                </a:moveTo>
                <a:lnTo>
                  <a:pt x="0" y="0"/>
                </a:lnTo>
                <a:lnTo>
                  <a:pt x="1359316" y="6857999"/>
                </a:lnTo>
                <a:lnTo>
                  <a:pt x="6796584" y="6857999"/>
                </a:lnTo>
                <a:close/>
              </a:path>
            </a:pathLst>
          </a:custGeom>
        </p:spPr>
      </p:pic>
      <p:sp>
        <p:nvSpPr>
          <p:cNvPr id="42" name="矩形 41"/>
          <p:cNvSpPr/>
          <p:nvPr/>
        </p:nvSpPr>
        <p:spPr>
          <a:xfrm>
            <a:off x="0" y="0"/>
            <a:ext cx="12189913" cy="6858000"/>
          </a:xfrm>
          <a:prstGeom prst="rect">
            <a:avLst/>
          </a:prstGeom>
          <a:solidFill>
            <a:srgbClr val="25496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pic>
        <p:nvPicPr>
          <p:cNvPr id="48" name="图片 4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" r="16635"/>
          <a:stretch>
            <a:fillRect/>
          </a:stretch>
        </p:blipFill>
        <p:spPr>
          <a:xfrm>
            <a:off x="5395415" y="0"/>
            <a:ext cx="6796585" cy="6858000"/>
          </a:xfrm>
          <a:custGeom>
            <a:avLst/>
            <a:gdLst>
              <a:gd name="connsiteX0" fmla="*/ 1359316 w 6796585"/>
              <a:gd name="connsiteY0" fmla="*/ 0 h 6858000"/>
              <a:gd name="connsiteX1" fmla="*/ 6796585 w 6796585"/>
              <a:gd name="connsiteY1" fmla="*/ 0 h 6858000"/>
              <a:gd name="connsiteX2" fmla="*/ 6796585 w 6796585"/>
              <a:gd name="connsiteY2" fmla="*/ 6858000 h 6858000"/>
              <a:gd name="connsiteX3" fmla="*/ 0 w 679658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796585" h="6858000">
                <a:moveTo>
                  <a:pt x="1359316" y="0"/>
                </a:moveTo>
                <a:lnTo>
                  <a:pt x="6796585" y="0"/>
                </a:lnTo>
                <a:lnTo>
                  <a:pt x="67965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21" name="组合 20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22" name="矩形 21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24" name="组合 23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38" name="矩形 37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9" name="矩形 38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5" name="矩形 24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36" name="矩形 35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37" name="矩形 36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  <p:sp>
        <p:nvSpPr>
          <p:cNvPr id="52" name="标题 1"/>
          <p:cNvSpPr txBox="1"/>
          <p:nvPr/>
        </p:nvSpPr>
        <p:spPr>
          <a:xfrm>
            <a:off x="358775" y="800735"/>
            <a:ext cx="6226810" cy="14452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4400" b="1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</a:lstStyle>
          <a:p>
            <a:r>
              <a:rPr lang="en-US" altLang="zh-CN" dirty="0" err="1"/>
              <a:t>Haining</a:t>
            </a:r>
            <a:endParaRPr lang="en-US" altLang="zh-CN" dirty="0"/>
          </a:p>
          <a:p>
            <a:r>
              <a:rPr lang="en-US" altLang="zh-CN" dirty="0"/>
              <a:t>International Campus</a:t>
            </a:r>
            <a:endParaRPr lang="zh-CN" altLang="en-US" dirty="0"/>
          </a:p>
        </p:txBody>
      </p:sp>
      <p:sp>
        <p:nvSpPr>
          <p:cNvPr id="68" name="文本框 67"/>
          <p:cNvSpPr txBox="1"/>
          <p:nvPr/>
        </p:nvSpPr>
        <p:spPr>
          <a:xfrm>
            <a:off x="389255" y="3906520"/>
            <a:ext cx="3623945" cy="1383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rPr>
              <a:t>2 </a:t>
            </a:r>
            <a:r>
              <a:rPr lang="en-US" altLang="zh-CN" sz="20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rPr>
              <a:t>Joint Institutes</a:t>
            </a:r>
            <a:endParaRPr lang="en-US" altLang="zh-CN" sz="20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rPr>
              <a:t>ZJU-UOE INSTITUTE (ZJE)</a:t>
            </a:r>
            <a:endParaRPr lang="en-US" altLang="zh-CN" sz="20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rPr>
              <a:t>ZJU-UIUC INSTITUTE (ZJUI)</a:t>
            </a:r>
            <a:endParaRPr lang="en-US" altLang="zh-CN" sz="20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Arial" panose="020B0604020202020204" pitchFamily="34" charset="0"/>
            </a:endParaRPr>
          </a:p>
        </p:txBody>
      </p:sp>
      <p:sp>
        <p:nvSpPr>
          <p:cNvPr id="69" name="文本框 68"/>
          <p:cNvSpPr txBox="1"/>
          <p:nvPr/>
        </p:nvSpPr>
        <p:spPr>
          <a:xfrm>
            <a:off x="358775" y="2384425"/>
            <a:ext cx="5928360" cy="1383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rPr>
              <a:t>1 </a:t>
            </a:r>
            <a:r>
              <a:rPr lang="en-US" altLang="zh-CN" sz="20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rPr>
              <a:t>Business School</a:t>
            </a:r>
            <a:endParaRPr lang="en-US" altLang="zh-CN" sz="20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rPr>
              <a:t>ZHEJIANG UNIVERSITY </a:t>
            </a:r>
            <a:endParaRPr lang="en-US" altLang="zh-CN" sz="20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rPr>
              <a:t>INTERNATIONAL BUSINESS SCHOOL (ZIBS) </a:t>
            </a:r>
            <a:endParaRPr lang="en-US" altLang="zh-CN" sz="20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Arial" panose="020B0604020202020204" pitchFamily="34" charset="0"/>
            </a:endParaRPr>
          </a:p>
        </p:txBody>
      </p:sp>
      <p:grpSp>
        <p:nvGrpSpPr>
          <p:cNvPr id="71" name="组合 70"/>
          <p:cNvGrpSpPr/>
          <p:nvPr/>
        </p:nvGrpSpPr>
        <p:grpSpPr>
          <a:xfrm>
            <a:off x="358775" y="5490210"/>
            <a:ext cx="2194560" cy="769620"/>
            <a:chOff x="6224659" y="817028"/>
            <a:chExt cx="2194665" cy="769441"/>
          </a:xfrm>
        </p:grpSpPr>
        <p:sp>
          <p:nvSpPr>
            <p:cNvPr id="75" name="文本框 74"/>
            <p:cNvSpPr txBox="1"/>
            <p:nvPr/>
          </p:nvSpPr>
          <p:spPr>
            <a:xfrm>
              <a:off x="6224659" y="817028"/>
              <a:ext cx="495864" cy="76944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4400" b="1" dirty="0">
                  <a:solidFill>
                    <a:schemeClr val="bg1"/>
                  </a:solidFill>
                  <a:latin typeface="阿里巴巴普惠体 2.0 45 Light" panose="00020600040101010101" charset="-122"/>
                  <a:ea typeface="阿里巴巴普惠体 2.0 45 Light" panose="00020600040101010101" charset="-122"/>
                  <a:cs typeface="Arial" panose="020B0604020202020204" pitchFamily="34" charset="0"/>
                </a:rPr>
                <a:t>7</a:t>
              </a:r>
              <a:endParaRPr lang="en-US" altLang="zh-CN" sz="4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endParaRPr>
            </a:p>
          </p:txBody>
        </p:sp>
        <p:sp>
          <p:nvSpPr>
            <p:cNvPr id="76" name="矩形 75"/>
            <p:cNvSpPr/>
            <p:nvPr/>
          </p:nvSpPr>
          <p:spPr>
            <a:xfrm>
              <a:off x="6624987" y="898731"/>
              <a:ext cx="1794337" cy="60529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lnSpc>
                  <a:spcPts val="2000"/>
                </a:lnSpc>
              </a:pPr>
              <a:r>
                <a:rPr lang="en-US" altLang="zh-CN" sz="2000" b="1" dirty="0">
                  <a:solidFill>
                    <a:schemeClr val="bg1"/>
                  </a:solidFill>
                  <a:latin typeface="阿里巴巴普惠体 2.0 45 Light" panose="00020600040101010101" charset="-122"/>
                  <a:ea typeface="阿里巴巴普惠体 2.0 45 Light" panose="00020600040101010101" charset="-122"/>
                  <a:cs typeface="Arial" panose="020B0604020202020204" pitchFamily="34" charset="0"/>
                </a:rPr>
                <a:t>Undergraduate</a:t>
              </a:r>
              <a:endParaRPr lang="en-US" altLang="zh-CN" sz="20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endParaRPr>
            </a:p>
            <a:p>
              <a:pPr>
                <a:lnSpc>
                  <a:spcPts val="2000"/>
                </a:lnSpc>
              </a:pPr>
              <a:r>
                <a:rPr lang="en-US" altLang="zh-CN" sz="2000" b="1" dirty="0">
                  <a:solidFill>
                    <a:schemeClr val="bg1"/>
                  </a:solidFill>
                  <a:latin typeface="阿里巴巴普惠体 2.0 45 Light" panose="00020600040101010101" charset="-122"/>
                  <a:ea typeface="阿里巴巴普惠体 2.0 45 Light" panose="00020600040101010101" charset="-122"/>
                  <a:cs typeface="Arial" panose="020B0604020202020204" pitchFamily="34" charset="0"/>
                </a:rPr>
                <a:t>Programs</a:t>
              </a:r>
              <a:endParaRPr lang="en-US" altLang="zh-CN" sz="20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endParaRPr>
            </a:p>
          </p:txBody>
        </p:sp>
      </p:grpSp>
      <p:cxnSp>
        <p:nvCxnSpPr>
          <p:cNvPr id="2" name="直接连接符 1"/>
          <p:cNvCxnSpPr/>
          <p:nvPr/>
        </p:nvCxnSpPr>
        <p:spPr>
          <a:xfrm>
            <a:off x="242570" y="2555875"/>
            <a:ext cx="0" cy="361950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 descr="/Users/a1234/Library/Containers/com.kingsoft.wpsoffice.mac/Data/tmp/picturecompress_20231107193411/output_1.jpgoutput_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flipH="1">
            <a:off x="0" y="0"/>
            <a:ext cx="12321540" cy="7740015"/>
          </a:xfrm>
          <a:prstGeom prst="rect">
            <a:avLst/>
          </a:prstGeom>
        </p:spPr>
      </p:pic>
      <p:pic>
        <p:nvPicPr>
          <p:cNvPr id="12" name="-2" descr="/Users/a1234/Library/Containers/com.kingsoft.wpsoffice.mac/Data/tmp/wpsoffice.kvtmsBwpsoffice"/>
          <p:cNvPicPr>
            <a:picLocks noChangeAspect="1"/>
          </p:cNvPicPr>
          <p:nvPr/>
        </p:nvPicPr>
        <p:blipFill>
          <a:blip r:embed="rId2"/>
          <a:srcRect l="8782" t="6867" r="7612"/>
          <a:stretch>
            <a:fillRect/>
          </a:stretch>
        </p:blipFill>
        <p:spPr>
          <a:xfrm flipH="1">
            <a:off x="937895" y="531495"/>
            <a:ext cx="10301605" cy="720852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2065" y="813435"/>
            <a:ext cx="1492885" cy="431800"/>
          </a:xfrm>
          <a:prstGeom prst="rect">
            <a:avLst/>
          </a:prstGeom>
        </p:spPr>
      </p:pic>
      <p:sp>
        <p:nvSpPr>
          <p:cNvPr id="22" name="文本框 21"/>
          <p:cNvSpPr txBox="1"/>
          <p:nvPr/>
        </p:nvSpPr>
        <p:spPr>
          <a:xfrm>
            <a:off x="3551988" y="3241665"/>
            <a:ext cx="50880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https://www.zju.edu.cn/english/</a:t>
            </a:r>
            <a:endParaRPr lang="zh-CN" altLang="en-US" sz="2400" b="1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24" name="直接连接符 23"/>
          <p:cNvCxnSpPr/>
          <p:nvPr/>
        </p:nvCxnSpPr>
        <p:spPr>
          <a:xfrm rot="10800000">
            <a:off x="3504000" y="3074670"/>
            <a:ext cx="5184000" cy="0"/>
          </a:xfrm>
          <a:prstGeom prst="line">
            <a:avLst/>
          </a:prstGeom>
          <a:ln w="6350"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文本框 16"/>
          <p:cNvSpPr txBox="1"/>
          <p:nvPr/>
        </p:nvSpPr>
        <p:spPr>
          <a:xfrm>
            <a:off x="915988" y="1710690"/>
            <a:ext cx="10360025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8000" b="1" dirty="0">
                <a:solidFill>
                  <a:srgbClr val="FE630D"/>
                </a:solidFill>
                <a:latin typeface="Century Gothic" panose="020B0502020202020204" pitchFamily="34" charset="0"/>
                <a:ea typeface="Segoe UI Black" panose="020B0A02040204020203" pitchFamily="34" charset="0"/>
                <a:cs typeface="Arial Unicode MS" panose="020B0604020202020204" pitchFamily="34" charset="-122"/>
              </a:rPr>
              <a:t>Thank You</a:t>
            </a:r>
            <a:endParaRPr lang="zh-CN" altLang="en-US" sz="8000" b="1" dirty="0">
              <a:solidFill>
                <a:srgbClr val="FE630D"/>
              </a:solidFill>
              <a:latin typeface="Century Gothic" panose="020B0502020202020204" pitchFamily="34" charset="0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937751" y="531655"/>
            <a:ext cx="10301674" cy="5794691"/>
          </a:xfrm>
          <a:prstGeom prst="rect">
            <a:avLst/>
          </a:prstGeom>
          <a:noFill/>
          <a:ln w="190500">
            <a:gradFill flip="none" rotWithShape="1">
              <a:gsLst>
                <a:gs pos="65000">
                  <a:srgbClr val="97A8C4">
                    <a:alpha val="10000"/>
                  </a:srgbClr>
                </a:gs>
                <a:gs pos="0">
                  <a:schemeClr val="bg1"/>
                </a:gs>
                <a:gs pos="40000">
                  <a:srgbClr val="97A8C4">
                    <a:alpha val="20000"/>
                  </a:srgbClr>
                </a:gs>
                <a:gs pos="100000">
                  <a:schemeClr val="bg1">
                    <a:alpha val="0"/>
                  </a:schemeClr>
                </a:gs>
              </a:gsLst>
              <a:lin ang="5400000" scaled="1"/>
              <a:tileRect/>
            </a:gradFill>
          </a:ln>
          <a:effectLst>
            <a:outerShdw blurRad="127000" sx="102000" sy="102000" algn="ctr" rotWithShape="0">
              <a:schemeClr val="tx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937895" y="4166235"/>
            <a:ext cx="10301605" cy="2160270"/>
          </a:xfrm>
          <a:prstGeom prst="rect">
            <a:avLst/>
          </a:prstGeom>
          <a:solidFill>
            <a:srgbClr val="FE630D">
              <a:alpha val="84000"/>
            </a:srgb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noFill/>
              </a:ln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2303780" y="4118198"/>
            <a:ext cx="7522845" cy="2168306"/>
            <a:chOff x="3628" y="7062"/>
            <a:chExt cx="11847" cy="3415"/>
          </a:xfrm>
        </p:grpSpPr>
        <p:sp>
          <p:nvSpPr>
            <p:cNvPr id="34" name="文本框 33"/>
            <p:cNvSpPr txBox="1"/>
            <p:nvPr/>
          </p:nvSpPr>
          <p:spPr>
            <a:xfrm>
              <a:off x="3628" y="7189"/>
              <a:ext cx="5107" cy="227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2000" b="1">
                  <a:solidFill>
                    <a:schemeClr val="bg1"/>
                  </a:solidFill>
                  <a:latin typeface="Century Gothic" panose="020B0502020202020204" pitchFamily="34" charset="0"/>
                </a:defRPr>
              </a:lvl1pPr>
            </a:lstStyle>
            <a:p>
              <a:pPr algn="just"/>
              <a:r>
                <a:rPr lang="en-US" altLang="zh-CN" sz="4400" dirty="0">
                  <a:ln w="9525">
                    <a:solidFill>
                      <a:schemeClr val="bg1"/>
                    </a:solidFill>
                  </a:ln>
                  <a:noFill/>
                </a:rPr>
                <a:t>Connect</a:t>
              </a:r>
              <a:endParaRPr lang="en-US" altLang="zh-CN" sz="4400" dirty="0">
                <a:ln w="9525">
                  <a:solidFill>
                    <a:schemeClr val="bg1"/>
                  </a:solidFill>
                </a:ln>
                <a:noFill/>
              </a:endParaRPr>
            </a:p>
            <a:p>
              <a:pPr algn="just"/>
              <a:r>
                <a:rPr lang="en-US" altLang="zh-CN" sz="4400" dirty="0">
                  <a:ln w="9525">
                    <a:solidFill>
                      <a:schemeClr val="bg1"/>
                    </a:solidFill>
                  </a:ln>
                  <a:noFill/>
                </a:rPr>
                <a:t>with us</a:t>
              </a:r>
              <a:endParaRPr lang="en-US" altLang="zh-CN" sz="4400" dirty="0">
                <a:ln w="9525">
                  <a:solidFill>
                    <a:schemeClr val="bg1"/>
                  </a:solidFill>
                </a:ln>
                <a:noFill/>
              </a:endParaRPr>
            </a:p>
          </p:txBody>
        </p:sp>
        <p:grpSp>
          <p:nvGrpSpPr>
            <p:cNvPr id="2" name="组合 1"/>
            <p:cNvGrpSpPr/>
            <p:nvPr/>
          </p:nvGrpSpPr>
          <p:grpSpPr>
            <a:xfrm>
              <a:off x="9416" y="7062"/>
              <a:ext cx="6059" cy="3415"/>
              <a:chOff x="9416" y="7062"/>
              <a:chExt cx="6059" cy="3415"/>
            </a:xfrm>
          </p:grpSpPr>
          <p:grpSp>
            <p:nvGrpSpPr>
              <p:cNvPr id="5" name="组合 4"/>
              <p:cNvGrpSpPr/>
              <p:nvPr/>
            </p:nvGrpSpPr>
            <p:grpSpPr>
              <a:xfrm>
                <a:off x="9416" y="7062"/>
                <a:ext cx="6059" cy="3415"/>
                <a:chOff x="6007724" y="4475068"/>
                <a:chExt cx="3847465" cy="2168525"/>
              </a:xfrm>
            </p:grpSpPr>
            <p:sp>
              <p:nvSpPr>
                <p:cNvPr id="21" name="矩形 20"/>
                <p:cNvSpPr/>
                <p:nvPr/>
              </p:nvSpPr>
              <p:spPr>
                <a:xfrm>
                  <a:off x="6690986" y="4475068"/>
                  <a:ext cx="2781103" cy="215731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just">
                    <a:lnSpc>
                      <a:spcPct val="140000"/>
                    </a:lnSpc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zh-CN" altLang="en-US" sz="1600" b="1" dirty="0">
                      <a:solidFill>
                        <a:schemeClr val="bg1"/>
                      </a:solidFill>
                      <a:latin typeface="Century Gothic" panose="020B0502020202020204" pitchFamily="34" charset="0"/>
                      <a:cs typeface="Century Gothic" panose="020B0502020202020204" pitchFamily="34" charset="0"/>
                    </a:rPr>
                    <a:t>@Zhejiang University</a:t>
                  </a:r>
                  <a:endParaRPr lang="en-US" altLang="zh-CN" sz="1600" b="1" dirty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endParaRPr>
                </a:p>
                <a:p>
                  <a:pPr algn="just">
                    <a:lnSpc>
                      <a:spcPct val="140000"/>
                    </a:lnSpc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zh-CN" altLang="en-US" sz="1600" b="1" dirty="0">
                      <a:solidFill>
                        <a:schemeClr val="bg1"/>
                      </a:solidFill>
                      <a:latin typeface="Century Gothic" panose="020B0502020202020204" pitchFamily="34" charset="0"/>
                      <a:cs typeface="Century Gothic" panose="020B0502020202020204" pitchFamily="34" charset="0"/>
                    </a:rPr>
                    <a:t>@zhejianguniversity</a:t>
                  </a:r>
                  <a:endParaRPr lang="en-US" altLang="zh-CN" sz="1600" b="1" dirty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endParaRPr>
                </a:p>
                <a:p>
                  <a:pPr algn="just">
                    <a:lnSpc>
                      <a:spcPct val="140000"/>
                    </a:lnSpc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zh-CN" altLang="en-US" sz="1600" b="1" dirty="0">
                      <a:solidFill>
                        <a:schemeClr val="bg1"/>
                      </a:solidFill>
                      <a:latin typeface="Century Gothic" panose="020B0502020202020204" pitchFamily="34" charset="0"/>
                      <a:cs typeface="Century Gothic" panose="020B0502020202020204" pitchFamily="34" charset="0"/>
                    </a:rPr>
                    <a:t>@ZJU_China</a:t>
                  </a:r>
                  <a:endParaRPr lang="en-US" altLang="zh-CN" sz="1600" b="1" dirty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endParaRPr>
                </a:p>
                <a:p>
                  <a:pPr algn="just">
                    <a:lnSpc>
                      <a:spcPct val="140000"/>
                    </a:lnSpc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zh-CN" altLang="en-US" sz="1600" b="1" dirty="0">
                      <a:solidFill>
                        <a:schemeClr val="bg1"/>
                      </a:solidFill>
                      <a:latin typeface="Century Gothic" panose="020B0502020202020204" pitchFamily="34" charset="0"/>
                      <a:cs typeface="Century Gothic" panose="020B0502020202020204" pitchFamily="34" charset="0"/>
                    </a:rPr>
                    <a:t>@Zhejiang University</a:t>
                  </a:r>
                  <a:endParaRPr lang="en-US" altLang="zh-CN" sz="1600" b="1" dirty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endParaRPr>
                </a:p>
                <a:p>
                  <a:pPr algn="just">
                    <a:lnSpc>
                      <a:spcPct val="140000"/>
                    </a:lnSpc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zh-CN" altLang="en-US" sz="1600" b="1" dirty="0">
                      <a:solidFill>
                        <a:schemeClr val="bg1"/>
                      </a:solidFill>
                      <a:latin typeface="Century Gothic" panose="020B0502020202020204" pitchFamily="34" charset="0"/>
                      <a:cs typeface="Century Gothic" panose="020B0502020202020204" pitchFamily="34" charset="0"/>
                    </a:rPr>
                    <a:t>@ZhejiangUniversityChina</a:t>
                  </a:r>
                  <a:endParaRPr lang="en-US" altLang="zh-CN" sz="1600" b="1" dirty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endParaRPr>
                </a:p>
                <a:p>
                  <a:pPr algn="just">
                    <a:lnSpc>
                      <a:spcPct val="140000"/>
                    </a:lnSpc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zh-CN" altLang="en-US" sz="1600" b="1" dirty="0">
                      <a:solidFill>
                        <a:schemeClr val="bg1"/>
                      </a:solidFill>
                      <a:latin typeface="Century Gothic" panose="020B0502020202020204" pitchFamily="34" charset="0"/>
                      <a:cs typeface="Century Gothic" panose="020B0502020202020204" pitchFamily="34" charset="0"/>
                    </a:rPr>
                    <a:t>@zhejianguniversitychina</a:t>
                  </a:r>
                  <a:endParaRPr lang="zh-CN" altLang="en-US" sz="1600" b="1" dirty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endParaRPr>
                </a:p>
              </p:txBody>
            </p:sp>
            <p:sp>
              <p:nvSpPr>
                <p:cNvPr id="33" name="圆角矩形 32"/>
                <p:cNvSpPr/>
                <p:nvPr/>
              </p:nvSpPr>
              <p:spPr>
                <a:xfrm>
                  <a:off x="6007724" y="4555713"/>
                  <a:ext cx="3847465" cy="2087880"/>
                </a:xfrm>
                <a:prstGeom prst="roundRect">
                  <a:avLst/>
                </a:prstGeom>
                <a:noFill/>
                <a:ln w="6350">
                  <a:solidFill>
                    <a:schemeClr val="bg1"/>
                  </a:solidFill>
                  <a:prstDash val="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grpSp>
            <p:nvGrpSpPr>
              <p:cNvPr id="35" name="组合 34"/>
              <p:cNvGrpSpPr>
                <a:grpSpLocks noChangeAspect="1"/>
              </p:cNvGrpSpPr>
              <p:nvPr/>
            </p:nvGrpSpPr>
            <p:grpSpPr>
              <a:xfrm>
                <a:off x="9776" y="7298"/>
                <a:ext cx="454" cy="3043"/>
                <a:chOff x="1977327" y="2063652"/>
                <a:chExt cx="360322" cy="2417456"/>
              </a:xfrm>
            </p:grpSpPr>
            <p:pic>
              <p:nvPicPr>
                <p:cNvPr id="36" name="图片 35" descr="1964418_logo_media_play_social_youtube_icon"/>
                <p:cNvPicPr>
                  <a:picLocks noChangeAspect="1"/>
                </p:cNvPicPr>
                <p:nvPr>
                  <p:custDataLst>
                    <p:tags r:id="rId4"/>
                  </p:custDataLst>
                </p:nvPr>
              </p:nvPicPr>
              <p:blipFill>
                <a:blip r:embed="rId5">
                  <a:duotone>
                    <a:schemeClr val="bg2">
                      <a:shade val="45000"/>
                      <a:satMod val="135000"/>
                    </a:schemeClr>
                    <a:prstClr val="white"/>
                  </a:duotone>
                  <a:extLst>
                    <a:ext uri="{BEBA8EAE-BF5A-486C-A8C5-ECC9F3942E4B}">
                      <a14:imgProps xmlns:a14="http://schemas.microsoft.com/office/drawing/2010/main">
                        <a14:imgLayer r:embed="rId6">
                          <a14:imgEffect>
                            <a14:artisticPhotocopy trans="30000" detail="2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977327" y="3709572"/>
                  <a:ext cx="360000" cy="360056"/>
                </a:xfrm>
                <a:prstGeom prst="rect">
                  <a:avLst/>
                </a:prstGeom>
              </p:spPr>
            </p:pic>
            <p:pic>
              <p:nvPicPr>
                <p:cNvPr id="37" name="图片 36" descr="5279111_network_fb_social media_facebook_facebook logo_icon"/>
                <p:cNvPicPr>
                  <a:picLocks noChangeAspect="1"/>
                </p:cNvPicPr>
                <p:nvPr>
                  <p:custDataLst>
                    <p:tags r:id="rId7"/>
                  </p:custDataLst>
                </p:nvPr>
              </p:nvPicPr>
              <p:blipFill>
                <a:blip r:embed="rId8">
                  <a:duotone>
                    <a:schemeClr val="bg2">
                      <a:shade val="45000"/>
                      <a:satMod val="135000"/>
                    </a:schemeClr>
                    <a:prstClr val="white"/>
                  </a:duotone>
                  <a:extLst>
                    <a:ext uri="{BEBA8EAE-BF5A-486C-A8C5-ECC9F3942E4B}">
                      <a14:imgProps xmlns:a14="http://schemas.microsoft.com/office/drawing/2010/main">
                        <a14:imgLayer r:embed="rId9">
                          <a14:imgEffect>
                            <a14:artisticPhotocopy trans="30000" detail="2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977333" y="2063652"/>
                  <a:ext cx="360000" cy="360056"/>
                </a:xfrm>
                <a:prstGeom prst="rect">
                  <a:avLst/>
                </a:prstGeom>
              </p:spPr>
            </p:pic>
            <p:pic>
              <p:nvPicPr>
                <p:cNvPr id="38" name="图片 37" descr="5279112_camera_instagram_social media_instagram logo_icon"/>
                <p:cNvPicPr>
                  <a:picLocks noChangeAspect="1"/>
                </p:cNvPicPr>
                <p:nvPr>
                  <p:custDataLst>
                    <p:tags r:id="rId10"/>
                  </p:custDataLst>
                </p:nvPr>
              </p:nvPicPr>
              <p:blipFill>
                <a:blip r:embed="rId11">
                  <a:duotone>
                    <a:schemeClr val="bg2">
                      <a:shade val="45000"/>
                      <a:satMod val="135000"/>
                    </a:schemeClr>
                    <a:prstClr val="white"/>
                  </a:duotone>
                  <a:extLst>
                    <a:ext uri="{BEBA8EAE-BF5A-486C-A8C5-ECC9F3942E4B}">
                      <a14:imgProps xmlns:a14="http://schemas.microsoft.com/office/drawing/2010/main">
                        <a14:imgLayer r:embed="rId12">
                          <a14:imgEffect>
                            <a14:artisticPhotocopy trans="30000" detail="2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977649" y="2475132"/>
                  <a:ext cx="360000" cy="360056"/>
                </a:xfrm>
                <a:prstGeom prst="rect">
                  <a:avLst/>
                </a:prstGeom>
              </p:spPr>
            </p:pic>
            <p:pic>
              <p:nvPicPr>
                <p:cNvPr id="39" name="图片 38" descr="5279114_linkedin_network_social network_linkedin logo_icon"/>
                <p:cNvPicPr>
                  <a:picLocks noChangeAspect="1"/>
                </p:cNvPicPr>
                <p:nvPr>
                  <p:custDataLst>
                    <p:tags r:id="rId13"/>
                  </p:custDataLst>
                </p:nvPr>
              </p:nvPicPr>
              <p:blipFill>
                <a:blip r:embed="rId14">
                  <a:duotone>
                    <a:schemeClr val="bg2">
                      <a:shade val="45000"/>
                      <a:satMod val="135000"/>
                    </a:schemeClr>
                    <a:prstClr val="white"/>
                  </a:duotone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artisticPhotocopy trans="30000" detail="2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977646" y="3298092"/>
                  <a:ext cx="360000" cy="360056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40" name="图片 39" descr="7693325_tiktok_social media_logo_apps_icon"/>
                <p:cNvPicPr>
                  <a:picLocks noChangeAspect="1"/>
                </p:cNvPicPr>
                <p:nvPr>
                  <p:custDataLst>
                    <p:tags r:id="rId16"/>
                  </p:custDataLst>
                </p:nvPr>
              </p:nvPicPr>
              <p:blipFill>
                <a:blip r:embed="rId17">
                  <a:duotone>
                    <a:schemeClr val="bg2">
                      <a:shade val="45000"/>
                      <a:satMod val="135000"/>
                    </a:schemeClr>
                    <a:prstClr val="white"/>
                  </a:duotone>
                  <a:extLst>
                    <a:ext uri="{BEBA8EAE-BF5A-486C-A8C5-ECC9F3942E4B}">
                      <a14:imgProps xmlns:a14="http://schemas.microsoft.com/office/drawing/2010/main">
                        <a14:imgLayer r:embed="rId18">
                          <a14:imgEffect>
                            <a14:artisticPhotocopy trans="30000" detail="2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977641" y="4121052"/>
                  <a:ext cx="360000" cy="360056"/>
                </a:xfrm>
                <a:prstGeom prst="rect">
                  <a:avLst/>
                </a:prstGeom>
              </p:spPr>
            </p:pic>
            <p:pic>
              <p:nvPicPr>
                <p:cNvPr id="41" name="图片 40"/>
                <p:cNvPicPr>
                  <a:picLocks noChangeAspect="1"/>
                </p:cNvPicPr>
                <p:nvPr>
                  <p:custDataLst>
                    <p:tags r:id="rId19"/>
                  </p:custDataLst>
                </p:nvPr>
              </p:nvPicPr>
              <p:blipFill>
                <a:blip r:embed="rId20" cstate="print">
                  <a:extLst>
                    <a:ext uri="{BEBA8EAE-BF5A-486C-A8C5-ECC9F3942E4B}">
                      <a14:imgProps xmlns:a14="http://schemas.microsoft.com/office/drawing/2010/main">
                        <a14:imgLayer r:embed="rId21">
                          <a14:imgEffect>
                            <a14:backgroundRemoval t="0" b="100000" l="0" r="100000">
                              <a14:foregroundMark x1="36570" y1="29855" x2="65336" y2="71234"/>
                              <a14:backgroundMark x1="26225" y1="22686" x2="26225" y2="22686"/>
                              <a14:backgroundMark x1="27314" y1="22505" x2="37114" y2="23049"/>
                              <a14:backgroundMark x1="38294" y1="23412" x2="70962" y2="70690"/>
                              <a14:backgroundMark x1="63584" y1="76879" x2="75723" y2="77457"/>
                              <a14:backgroundMark x1="23121" y1="78035" x2="23121" y2="78035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977330" y="2886640"/>
                  <a:ext cx="360000" cy="360000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62" name="图片 61"/>
          <p:cNvPicPr>
            <a:picLocks noChangeAspect="1"/>
          </p:cNvPicPr>
          <p:nvPr>
            <p:custDataLst>
              <p:tags r:id="rId22"/>
            </p:custDataLst>
          </p:nvPr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10882" b="43939" l="8243" r="3046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283" t="22094" r="70129" b="57714"/>
          <a:stretch>
            <a:fillRect/>
          </a:stretch>
        </p:blipFill>
        <p:spPr>
          <a:xfrm>
            <a:off x="4335145" y="5133340"/>
            <a:ext cx="490220" cy="408940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7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8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9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10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11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12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13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14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15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16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17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18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19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20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21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22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23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24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25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26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27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28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29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30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31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32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33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34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35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36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37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38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39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40.xml><?xml version="1.0" encoding="utf-8"?>
<p:tagLst xmlns:p="http://schemas.openxmlformats.org/presentationml/2006/main">
  <p:tag name="KSO_WM_DIAGRAM_VIRTUALLY_FRAME" val="{&quot;height&quot;:216.05,&quot;left&quot;:57.7,&quot;top&quot;:315.65,&quot;width&quot;:435.4}"/>
</p:tagLst>
</file>

<file path=ppt/tags/tag41.xml><?xml version="1.0" encoding="utf-8"?>
<p:tagLst xmlns:p="http://schemas.openxmlformats.org/presentationml/2006/main">
  <p:tag name="KSO_WM_DIAGRAM_VIRTUALLY_FRAME" val="{&quot;height&quot;:216.05,&quot;left&quot;:57.7,&quot;top&quot;:315.65,&quot;width&quot;:435.4}"/>
</p:tagLst>
</file>

<file path=ppt/tags/tag42.xml><?xml version="1.0" encoding="utf-8"?>
<p:tagLst xmlns:p="http://schemas.openxmlformats.org/presentationml/2006/main">
  <p:tag name="KSO_WM_DIAGRAM_VIRTUALLY_FRAME" val="{&quot;height&quot;:216.05,&quot;left&quot;:57.7,&quot;top&quot;:315.65,&quot;width&quot;:435.4}"/>
</p:tagLst>
</file>

<file path=ppt/tags/tag43.xml><?xml version="1.0" encoding="utf-8"?>
<p:tagLst xmlns:p="http://schemas.openxmlformats.org/presentationml/2006/main">
  <p:tag name="KSO_WM_DIAGRAM_VIRTUALLY_FRAME" val="{&quot;height&quot;:216.05,&quot;left&quot;:57.7,&quot;top&quot;:315.65,&quot;width&quot;:435.4}"/>
</p:tagLst>
</file>

<file path=ppt/tags/tag44.xml><?xml version="1.0" encoding="utf-8"?>
<p:tagLst xmlns:p="http://schemas.openxmlformats.org/presentationml/2006/main">
  <p:tag name="KSO_WM_DIAGRAM_VIRTUALLY_FRAME" val="{&quot;height&quot;:216.05,&quot;left&quot;:57.7,&quot;top&quot;:315.65,&quot;width&quot;:435.4}"/>
</p:tagLst>
</file>

<file path=ppt/tags/tag45.xml><?xml version="1.0" encoding="utf-8"?>
<p:tagLst xmlns:p="http://schemas.openxmlformats.org/presentationml/2006/main">
  <p:tag name="KSO_WM_DIAGRAM_VIRTUALLY_FRAME" val="{&quot;height&quot;:216.05,&quot;left&quot;:57.7,&quot;top&quot;:315.65,&quot;width&quot;:435.4}"/>
</p:tagLst>
</file>

<file path=ppt/tags/tag46.xml><?xml version="1.0" encoding="utf-8"?>
<p:tagLst xmlns:p="http://schemas.openxmlformats.org/presentationml/2006/main">
  <p:tag name="KSO_WM_DIAGRAM_VIRTUALLY_FRAME" val="{&quot;height&quot;:216.05,&quot;left&quot;:57.7,&quot;top&quot;:315.65,&quot;width&quot;:435.4}"/>
</p:tagLst>
</file>

<file path=ppt/tags/tag47.xml><?xml version="1.0" encoding="utf-8"?>
<p:tagLst xmlns:p="http://schemas.openxmlformats.org/presentationml/2006/main">
  <p:tag name="KSO_WM_DIAGRAM_VIRTUALLY_FRAME" val="{&quot;height&quot;:216.05,&quot;left&quot;:57.7,&quot;top&quot;:315.65,&quot;width&quot;:435.4}"/>
</p:tagLst>
</file>

<file path=ppt/tags/tag48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49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50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51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52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53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54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55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56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57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58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59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60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61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62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63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COMMONDATA" val="eyJoZGlkIjoiODFjNDQyMjZlZTk4MDU5MWU0YWIzMjRkMDIwYzZkNTMifQ==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阿里巴巴普惠体 2.0 45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阿里巴巴普惠体 2.0 45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阿里巴巴普惠体 2.0 45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item1.xml><?xml version="1.0" encoding="utf-8"?>
<s:customData xmlns="http://www.wps.cn/officeDocument/2013/wpsCustomData" xmlns:s="http://www.wps.cn/officeDocument/2013/wpsCustomData">
  <extobjs>
    <extobj name="-1">
      <extobjdata type="" data="ewoJIkRlc2lnbklkIiA6ICI2YTZiMDA3NC02ZWM5LTRjMWItYTczYS0yODRlNzg2NDEzZTIiCn0K"/>
    </extobj>
  </extobjs>
</s:customData>
</file>

<file path=customXml/itemProps71.xml><?xml version="1.0" encoding="utf-8"?>
<ds:datastoreItem xmlns:ds="http://schemas.openxmlformats.org/officeDocument/2006/customXml" ds:itemID="s:customData">
  <ds:schemaRefs>
    <ds:schemaRef ds:uri="http://www.wps.cn/officeDocument/2013/wpsCustomDat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8298</Words>
  <Application>WPS 演示</Application>
  <PresentationFormat>宽屏</PresentationFormat>
  <Paragraphs>665</Paragraphs>
  <Slides>24</Slides>
  <Notes>13</Notes>
  <HiddenSlides>0</HiddenSlides>
  <MMClips>0</MMClips>
  <ScaleCrop>false</ScaleCrop>
  <HeadingPairs>
    <vt:vector size="6" baseType="variant">
      <vt:variant>
        <vt:lpstr>已用的字体</vt:lpstr>
      </vt:variant>
      <vt:variant>
        <vt:i4>34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24</vt:i4>
      </vt:variant>
    </vt:vector>
  </HeadingPairs>
  <TitlesOfParts>
    <vt:vector size="59" baseType="lpstr">
      <vt:lpstr>Arial</vt:lpstr>
      <vt:lpstr>宋体</vt:lpstr>
      <vt:lpstr>Wingdings</vt:lpstr>
      <vt:lpstr>Montserrat</vt:lpstr>
      <vt:lpstr>Century Gothic</vt:lpstr>
      <vt:lpstr>Segoe UI Black</vt:lpstr>
      <vt:lpstr>Arial Unicode MS</vt:lpstr>
      <vt:lpstr>阿里巴巴普惠体 2.0 45 Light</vt:lpstr>
      <vt:lpstr>阿里巴巴普惠体 2.0 35 Thin</vt:lpstr>
      <vt:lpstr>Roboto</vt:lpstr>
      <vt:lpstr>Snell Roundhand Regular</vt:lpstr>
      <vt:lpstr>Arial Black</vt:lpstr>
      <vt:lpstr>Calibri Light</vt:lpstr>
      <vt:lpstr>Calibri</vt:lpstr>
      <vt:lpstr>微软雅黑</vt:lpstr>
      <vt:lpstr>Arial Unicode MS</vt:lpstr>
      <vt:lpstr>Neue Montreal Bold</vt:lpstr>
      <vt:lpstr>Neue Montreal</vt:lpstr>
      <vt:lpstr>Canva Sans Bold</vt:lpstr>
      <vt:lpstr>Canva Sans Medium</vt:lpstr>
      <vt:lpstr>阿里巴巴普惠体 2.0 65 Medium</vt:lpstr>
      <vt:lpstr>Arial</vt:lpstr>
      <vt:lpstr>阿里巴巴普惠体 2.0 75 SemiBold</vt:lpstr>
      <vt:lpstr>阿里巴巴普惠体 2.0 105 Heavy</vt:lpstr>
      <vt:lpstr>阿里巴巴普惠体 Bold</vt:lpstr>
      <vt:lpstr>思源黑体 CN Normal</vt:lpstr>
      <vt:lpstr>阿里巴巴普惠体 Medium</vt:lpstr>
      <vt:lpstr>阿里巴巴普惠体</vt:lpstr>
      <vt:lpstr>Yu Gothic UI Semibold</vt:lpstr>
      <vt:lpstr>Segoe Print</vt:lpstr>
      <vt:lpstr>Kata Bold</vt:lpstr>
      <vt:lpstr>Wonder Sans Bold</vt:lpstr>
      <vt:lpstr>Saturday Sans Regular</vt:lpstr>
      <vt:lpstr>方正明媚体 Bold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China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User</dc:creator>
  <cp:lastModifiedBy>Dell</cp:lastModifiedBy>
  <cp:revision>44</cp:revision>
  <dcterms:created xsi:type="dcterms:W3CDTF">2024-09-14T11:42:00Z</dcterms:created>
  <dcterms:modified xsi:type="dcterms:W3CDTF">2026-06-16T06:07:19Z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AA5746317B6C4350961A39751CF867CD_12</vt:lpwstr>
  </property>
  <property fmtid="{D5CDD505-2E9C-101B-9397-08002B2CF9AE}" pid="3" name="KSOProductBuildVer">
    <vt:lpwstr>2052-12.1.0.23542</vt:lpwstr>
  </property>
</Properties>
</file>